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24" r:id="rId2"/>
    <p:sldId id="275" r:id="rId3"/>
    <p:sldId id="316" r:id="rId4"/>
    <p:sldId id="280" r:id="rId5"/>
    <p:sldId id="309" r:id="rId6"/>
    <p:sldId id="271" r:id="rId7"/>
    <p:sldId id="310" r:id="rId8"/>
    <p:sldId id="315" r:id="rId9"/>
    <p:sldId id="314" r:id="rId10"/>
    <p:sldId id="319" r:id="rId11"/>
    <p:sldId id="320" r:id="rId12"/>
    <p:sldId id="322" r:id="rId13"/>
    <p:sldId id="336" r:id="rId14"/>
    <p:sldId id="337" r:id="rId15"/>
    <p:sldId id="270" r:id="rId16"/>
    <p:sldId id="273" r:id="rId17"/>
    <p:sldId id="326" r:id="rId18"/>
    <p:sldId id="330" r:id="rId19"/>
    <p:sldId id="328" r:id="rId20"/>
    <p:sldId id="331" r:id="rId21"/>
    <p:sldId id="332" r:id="rId22"/>
    <p:sldId id="308" r:id="rId23"/>
    <p:sldId id="333" r:id="rId24"/>
    <p:sldId id="334" r:id="rId25"/>
    <p:sldId id="335" r:id="rId26"/>
    <p:sldId id="291" r:id="rId27"/>
    <p:sldId id="295" r:id="rId28"/>
    <p:sldId id="297" r:id="rId29"/>
    <p:sldId id="292" r:id="rId30"/>
    <p:sldId id="293" r:id="rId31"/>
    <p:sldId id="313" r:id="rId32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176F"/>
    <a:srgbClr val="000000"/>
    <a:srgbClr val="C44848"/>
    <a:srgbClr val="113B13"/>
    <a:srgbClr val="45C7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2" autoAdjust="0"/>
    <p:restoredTop sz="94635" autoAdjust="0"/>
  </p:normalViewPr>
  <p:slideViewPr>
    <p:cSldViewPr>
      <p:cViewPr>
        <p:scale>
          <a:sx n="75" d="100"/>
          <a:sy n="75" d="100"/>
        </p:scale>
        <p:origin x="-2664" y="-8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DFD1C-92F5-41A3-AD14-D9F4382EE4F9}" type="datetimeFigureOut">
              <a:rPr lang="pl-PL" smtClean="0"/>
              <a:t>09.05.2022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DF214-2F48-44A2-9429-3A4D07F780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1078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5AC7A-AA11-4C18-B7F8-E722308B1D87}" type="datetimeFigureOut">
              <a:rPr lang="pl-PL" smtClean="0"/>
              <a:t>09.05.2022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4876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8164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E2F38-02D0-4B93-A531-42521D205A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7580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885AE-C11A-4B5F-9B01-E36A632148F4}" type="datetime1">
              <a:rPr lang="pl-PL" smtClean="0"/>
              <a:t>09.05.2022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B091C-BB08-4349-84EC-F5332D01F2B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066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EB59-C3E3-4FBA-BD04-641EC296348D}" type="datetime1">
              <a:rPr lang="pl-PL" smtClean="0"/>
              <a:t>09.05.2022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B091C-BB08-4349-84EC-F5332D01F2B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6177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C31C-41E8-4BA6-B859-FF7452347C1C}" type="datetime1">
              <a:rPr lang="pl-PL" smtClean="0"/>
              <a:t>09.05.2022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B091C-BB08-4349-84EC-F5332D01F2B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36702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18B7-4923-4B1C-B67D-65BED93953EA}" type="datetime1">
              <a:rPr lang="pl-PL" smtClean="0"/>
              <a:t>09.05.2022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B091C-BB08-4349-84EC-F5332D01F2B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7308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94B58-DD05-4454-A709-2157390C0FE0}" type="datetime1">
              <a:rPr lang="pl-PL" smtClean="0"/>
              <a:t>09.05.2022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B091C-BB08-4349-84EC-F5332D01F2B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507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BEC68-E12B-4B62-8136-E4C497E9E234}" type="datetime1">
              <a:rPr lang="pl-PL" smtClean="0"/>
              <a:t>09.05.2022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B091C-BB08-4349-84EC-F5332D01F2B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823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D322-3EBD-4BF3-A616-04626B7E1CAC}" type="datetime1">
              <a:rPr lang="pl-PL" smtClean="0"/>
              <a:t>09.05.2022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B091C-BB08-4349-84EC-F5332D01F2B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1097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B4D23-99A5-4233-A240-D1EFEAA8E1C0}" type="datetime1">
              <a:rPr lang="pl-PL" smtClean="0"/>
              <a:t>09.05.2022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B091C-BB08-4349-84EC-F5332D01F2B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476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B857-2C30-40AB-A1CD-37A4D4ADF80F}" type="datetime1">
              <a:rPr lang="pl-PL" smtClean="0"/>
              <a:t>09.05.2022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B091C-BB08-4349-84EC-F5332D01F2B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0016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4FE8D-AED1-491E-B77F-1B224F7052AD}" type="datetime1">
              <a:rPr lang="pl-PL" smtClean="0"/>
              <a:t>09.05.2022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B091C-BB08-4349-84EC-F5332D01F2B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2255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54F4-F2BF-4F08-BC7C-E3908D419D3A}" type="datetime1">
              <a:rPr lang="pl-PL" smtClean="0"/>
              <a:t>09.05.2022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B091C-BB08-4349-84EC-F5332D01F2B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504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79179-1362-41B6-BB20-1933F2F2FE56}" type="datetime1">
              <a:rPr lang="pl-PL" smtClean="0"/>
              <a:t>09.05.2022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B091C-BB08-4349-84EC-F5332D01F2BE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8743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14548" y="6336167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FFC000"/>
                </a:solidFill>
              </a:rPr>
              <a:pPr/>
              <a:t>1</a:t>
            </a:fld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3" name="AutoShape 2" descr="https://poczta.nazwa.pl/?_task=mail&amp;_mbox=INBOX&amp;_uid=451&amp;_part=2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https://poczta.nazwa.pl/?_task=mail&amp;_mbox=INBOX&amp;_uid=451&amp;_part=2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5400"/>
            <a:ext cx="9111225" cy="683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9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918367"/>
            <a:ext cx="8856984" cy="4525963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endParaRPr lang="pl-PL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l-PL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pl-PL" sz="2800" b="1" dirty="0" smtClean="0">
                <a:solidFill>
                  <a:schemeClr val="bg1"/>
                </a:solidFill>
              </a:rPr>
              <a:t>	   </a:t>
            </a:r>
          </a:p>
          <a:p>
            <a:pPr marL="0" indent="0" algn="just">
              <a:buNone/>
            </a:pP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</a:t>
            </a: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2666</a:t>
            </a:r>
            <a:r>
              <a:rPr lang="pl-PL" sz="2800" b="1" dirty="0" smtClean="0">
                <a:solidFill>
                  <a:schemeClr val="bg1"/>
                </a:solidFill>
              </a:rPr>
              <a:t> 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oddanych głosów</a:t>
            </a:r>
            <a:endParaRPr lang="pl-PL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pl-PL" sz="2800" b="1" dirty="0">
                <a:solidFill>
                  <a:schemeClr val="bg1"/>
                </a:solidFill>
              </a:rPr>
              <a:t>    	     </a:t>
            </a:r>
            <a:r>
              <a:rPr lang="pl-PL" sz="2800" b="1" dirty="0" smtClean="0">
                <a:solidFill>
                  <a:schemeClr val="bg1"/>
                </a:solidFill>
              </a:rPr>
              <a:t>    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</a:t>
            </a:r>
            <a:r>
              <a:rPr lang="pl-PL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zgłoszonych projektów</a:t>
            </a:r>
            <a:endParaRPr lang="pl-PL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pl-PL" sz="2800" b="1" dirty="0">
                <a:solidFill>
                  <a:schemeClr val="bg1"/>
                </a:solidFill>
              </a:rPr>
              <a:t>    	     </a:t>
            </a:r>
            <a:r>
              <a:rPr lang="pl-PL" sz="2800" b="1" dirty="0" smtClean="0">
                <a:solidFill>
                  <a:schemeClr val="bg1"/>
                </a:solidFill>
              </a:rPr>
              <a:t>    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</a:t>
            </a:r>
            <a:r>
              <a:rPr lang="pl-PL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projektów wybranych </a:t>
            </a:r>
            <a:r>
              <a:rPr lang="pl-PL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 realizacji </a:t>
            </a:r>
          </a:p>
          <a:p>
            <a:pPr marL="0" indent="0">
              <a:buNone/>
            </a:pPr>
            <a:r>
              <a:rPr lang="pl-PL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ponad 1,8 mln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zł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koszt zrealizowanych projektów</a:t>
            </a:r>
            <a:endParaRPr lang="pl-PL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018113" y="6492875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10</a:t>
            </a:fld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7728" y="17506564"/>
            <a:ext cx="37131776" cy="185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461962" y="5532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Poprzednie edycje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19944" y="2357264"/>
            <a:ext cx="1872208" cy="523220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pl-PL" sz="2800" b="1" u="sng" dirty="0" smtClean="0">
                <a:solidFill>
                  <a:srgbClr val="7030A0"/>
                </a:solidFill>
              </a:rPr>
              <a:t>PBO 2020</a:t>
            </a:r>
            <a:endParaRPr lang="pl-PL" sz="2800" b="1" u="sng" dirty="0">
              <a:solidFill>
                <a:srgbClr val="7030A0"/>
              </a:solidFill>
            </a:endParaRPr>
          </a:p>
        </p:txBody>
      </p:sp>
      <p:sp>
        <p:nvSpPr>
          <p:cNvPr id="2" name="AutoShape 2" descr="PBO - szara roślinna ul. Jesionow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9828" y="31800152"/>
            <a:ext cx="4343867" cy="32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16489" r="32361" b="38149"/>
          <a:stretch/>
        </p:blipFill>
        <p:spPr bwMode="auto">
          <a:xfrm>
            <a:off x="5026710" y="1610494"/>
            <a:ext cx="2546963" cy="160248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t="25555" r="43542" b="30741"/>
          <a:stretch/>
        </p:blipFill>
        <p:spPr bwMode="auto">
          <a:xfrm>
            <a:off x="6300192" y="3356992"/>
            <a:ext cx="2363142" cy="165000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51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008440" y="6492875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11</a:t>
            </a:fld>
            <a:endParaRPr lang="pl-PL" dirty="0">
              <a:solidFill>
                <a:srgbClr val="7030A0"/>
              </a:solidFill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835696" y="-171400"/>
            <a:ext cx="6912768" cy="1484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1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Projekty wybrane w PBO 2020</a:t>
            </a:r>
            <a:endParaRPr kumimoji="0" lang="pl-PL" sz="31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Symbol zastępczy zawartości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8817937"/>
              </p:ext>
            </p:extLst>
          </p:nvPr>
        </p:nvGraphicFramePr>
        <p:xfrm>
          <a:off x="2436937" y="908720"/>
          <a:ext cx="6077955" cy="5381898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tblPr>
              <a:tblGrid>
                <a:gridCol w="279215"/>
                <a:gridCol w="4574604"/>
                <a:gridCol w="1224136"/>
              </a:tblGrid>
              <a:tr h="249756"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Arial"/>
                        </a:rPr>
                        <a:t>Lp.</a:t>
                      </a:r>
                      <a:endParaRPr lang="pl-PL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Arial"/>
                        </a:rPr>
                        <a:t>Nazwa projektu</a:t>
                      </a:r>
                      <a:endParaRPr lang="pl-PL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Arial"/>
                        </a:rPr>
                        <a:t>Lokalizacja</a:t>
                      </a:r>
                      <a:endParaRPr lang="pl-PL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058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Budowa wielofunkcyjnego boiska sportowego przy ul. Owocowej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</a:t>
                      </a: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Polkowice Dolne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4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Ścieżka doświadczeń dla małych i dużych na terenie Przedszkola nr 2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</a:t>
                      </a: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Sienkiewicza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3058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Polaków Golgota Wschodu - Miejsce Pamięci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</a:t>
                      </a: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Stare Miasto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21729"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Budowa szaty roślinnej przy siłowni plenerowej na skwerze przy ul. Jesionowej </a:t>
                      </a:r>
                    </a:p>
                    <a:p>
                      <a:pPr algn="l">
                        <a:lnSpc>
                          <a:spcPts val="115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i Kalinowej na Osiedlu Polanka w Polkowicach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5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</a:t>
                      </a: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Polanka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4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5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Budowa tężni solankowej Centralny Park Zabaw i Wypoczynku w </a:t>
                      </a:r>
                      <a:r>
                        <a:rPr lang="pl-PL" sz="1000" b="1" kern="1200" baseline="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Polkowicach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Centralny Park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4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6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Powrót Piasta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Centralny</a:t>
                      </a:r>
                      <a:r>
                        <a:rPr lang="pl-PL" sz="1000" kern="1200" baseline="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 Park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67928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7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Plac zabaw Borówkowa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Polkowice Dolne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4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8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Naukowo - sensoryczny plac zabaw na terenie Przedszkola nr 4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</a:t>
                      </a: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Krupińskiego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3058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9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</a:t>
                      </a:r>
                      <a:r>
                        <a:rPr lang="pl-PL" sz="1000" b="1" kern="1200" dirty="0" err="1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Miedzioludki</a:t>
                      </a: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- Miedziowi Górnicy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Teren miasta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97113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10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Oświetlone Polkowice - Lepsze Polkowice, montaż oświetlenia chodnika przy ul. </a:t>
                      </a:r>
                    </a:p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Dąbrowskiego 32A- 14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</a:t>
                      </a: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Dąbrowskiego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3058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11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Tablica pamiątkowa poświęcona Kresowiakom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Stare Miasto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53058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12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Oświetlenie uliczne Biedrzychowa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Biedrzychowa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4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Krzesła, stoły, dzbanki dla Dąbrowy </a:t>
                      </a:r>
                      <a:r>
                        <a:rPr lang="pl-PL" sz="1000" b="1" kern="1200" dirty="0" err="1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cudawianki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Dąbrowa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53058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14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Doświetlenie miejscowości Jędrzychów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Jędrzychów</a:t>
                      </a:r>
                      <a:endParaRPr lang="pl-PL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4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15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Podniesienie standardu Świetlicy Wiejskiej Komorniki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Komorniki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53058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16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Świetlica przyjazna mieszkańcom Kaźmierzów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Kaźmierzów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3058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17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Lepsze Polkowice - Aktywna Wieś Moskorzyn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Moskorzyn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97113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18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Doposażenie świetlicy wiejskiej. Zakup monitoringu do dwóch Punktów PSZOK   </a:t>
                      </a:r>
                    </a:p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Moskorzyn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Moskorzyn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97113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19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Montaż klimatyzacji w pomieszczeniach kuchennych świetlicy wiejskiej w Nowej Wsi </a:t>
                      </a:r>
                    </a:p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Lubińskiej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Nowa Wieś Lubińska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53058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Doposażenie i modernizacja placu zabaw dla dzieci w Sobinie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Sobin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3058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21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Bezpieczna Sucha Górna. System monitoringu mobilnego zasilanego fotowoltaicznie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Sucha Górna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53058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22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 Defibrylator pod ręką - Lepsze Polkowice Sucha Górna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Sucha Górna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3058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23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 Wymiana i doposażenie sprzętu w Świetlicy Wiejskiej Tarnówek</a:t>
                      </a:r>
                      <a:endParaRPr lang="pl-PL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Tarnówek</a:t>
                      </a:r>
                      <a:endParaRPr lang="pl-PL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3058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 Wiejski chodnik do kultury i rozrywki </a:t>
                      </a:r>
                      <a:r>
                        <a:rPr lang="pl-PL" sz="1000" b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Trzebcz</a:t>
                      </a:r>
                      <a:endParaRPr lang="pl-PL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Trzebcz</a:t>
                      </a:r>
                      <a:endParaRPr lang="pl-PL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3058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 Modernizacja świetlicy wiejskiej wraz z terenem rekreacyjnym w Guzicach</a:t>
                      </a:r>
                      <a:endParaRPr lang="pl-PL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Guzice</a:t>
                      </a:r>
                      <a:endParaRPr lang="pl-PL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3058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 Rozbudowa siłowni zewnętrznej Żelazny Most</a:t>
                      </a:r>
                      <a:endParaRPr lang="pl-PL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Żelazny Most</a:t>
                      </a:r>
                      <a:endParaRPr lang="pl-PL" sz="1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3058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27</a:t>
                      </a:r>
                      <a:endParaRPr lang="pl-PL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 Zielony zakątek Pieszkowice</a:t>
                      </a:r>
                      <a:endParaRPr lang="pl-PL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Pieszkowice</a:t>
                      </a:r>
                      <a:endParaRPr lang="pl-PL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0" t="13953" r="41123" b="15660"/>
          <a:stretch/>
        </p:blipFill>
        <p:spPr bwMode="auto">
          <a:xfrm>
            <a:off x="395536" y="1916832"/>
            <a:ext cx="2041401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69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918367"/>
            <a:ext cx="8856984" cy="4525963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endParaRPr lang="pl-PL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l-PL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pl-PL" sz="2800" b="1" dirty="0" smtClean="0">
                <a:solidFill>
                  <a:schemeClr val="bg1"/>
                </a:solidFill>
              </a:rPr>
              <a:t>	   </a:t>
            </a:r>
          </a:p>
          <a:p>
            <a:pPr marL="0" indent="0" algn="just">
              <a:buNone/>
            </a:pPr>
            <a:r>
              <a:rPr lang="pl-PL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pl-PL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 odbyła się.</a:t>
            </a:r>
            <a:endParaRPr lang="pl-PL" sz="4400" b="1" dirty="0">
              <a:solidFill>
                <a:srgbClr val="00B0F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12</a:t>
            </a:fld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7728" y="17506564"/>
            <a:ext cx="37131776" cy="185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619944" y="2357264"/>
            <a:ext cx="1872208" cy="523220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pl-PL" sz="2800" b="1" u="sng" dirty="0" smtClean="0">
                <a:solidFill>
                  <a:srgbClr val="7030A0"/>
                </a:solidFill>
              </a:rPr>
              <a:t>PBO 2021</a:t>
            </a:r>
            <a:endParaRPr lang="pl-PL" sz="2800" b="1" u="sng" dirty="0">
              <a:solidFill>
                <a:srgbClr val="7030A0"/>
              </a:solidFill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457200" y="7056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Poprzednie edycje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4580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918367"/>
            <a:ext cx="8856984" cy="4525963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endParaRPr lang="pl-PL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l-PL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pl-PL" sz="2800" b="1" dirty="0" smtClean="0">
                <a:solidFill>
                  <a:schemeClr val="bg1"/>
                </a:solidFill>
              </a:rPr>
              <a:t>	   </a:t>
            </a:r>
          </a:p>
          <a:p>
            <a:pPr marL="0" indent="0" algn="just">
              <a:buNone/>
            </a:pP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</a:t>
            </a: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2180</a:t>
            </a:r>
            <a:r>
              <a:rPr lang="pl-PL" sz="2800" b="1" dirty="0" smtClean="0">
                <a:solidFill>
                  <a:schemeClr val="bg1"/>
                </a:solidFill>
              </a:rPr>
              <a:t> 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oddanych głosów</a:t>
            </a:r>
            <a:endParaRPr lang="pl-PL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pl-PL" sz="2800" b="1" dirty="0">
                <a:solidFill>
                  <a:schemeClr val="bg1"/>
                </a:solidFill>
              </a:rPr>
              <a:t>    	     </a:t>
            </a:r>
            <a:r>
              <a:rPr lang="pl-PL" sz="2800" b="1" dirty="0" smtClean="0">
                <a:solidFill>
                  <a:schemeClr val="bg1"/>
                </a:solidFill>
              </a:rPr>
              <a:t>   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</a:t>
            </a:r>
            <a:r>
              <a:rPr lang="pl-PL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zgłoszone projekty</a:t>
            </a:r>
            <a:endParaRPr lang="pl-PL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pl-PL" sz="2800" b="1" dirty="0">
                <a:solidFill>
                  <a:schemeClr val="bg1"/>
                </a:solidFill>
              </a:rPr>
              <a:t>    	     </a:t>
            </a:r>
            <a:r>
              <a:rPr lang="pl-PL" sz="2800" b="1" dirty="0" smtClean="0">
                <a:solidFill>
                  <a:schemeClr val="bg1"/>
                </a:solidFill>
              </a:rPr>
              <a:t>   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r>
              <a:rPr lang="pl-PL" sz="2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projekty wybrane </a:t>
            </a:r>
            <a:r>
              <a:rPr lang="pl-PL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 realizacji </a:t>
            </a:r>
          </a:p>
          <a:p>
            <a:pPr marL="0" indent="0">
              <a:buNone/>
            </a:pPr>
            <a:r>
              <a:rPr lang="pl-PL" sz="2800" b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pl-PL" sz="28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ponad 1,6 mln</a:t>
            </a:r>
            <a:r>
              <a:rPr lang="pl-PL" sz="28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zł 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szacowany koszt </a:t>
            </a:r>
            <a:r>
              <a:rPr lang="pl-PL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realizowanych projektów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018113" y="6492875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13</a:t>
            </a:fld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7728" y="17506564"/>
            <a:ext cx="37131776" cy="185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461962" y="5532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Poprzednie edycje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19944" y="2357264"/>
            <a:ext cx="1872208" cy="523220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pl-PL" sz="2800" b="1" u="sng" dirty="0" smtClean="0">
                <a:solidFill>
                  <a:srgbClr val="7030A0"/>
                </a:solidFill>
              </a:rPr>
              <a:t>PBO 2022</a:t>
            </a:r>
            <a:endParaRPr lang="pl-PL" sz="2800" b="1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1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39" y="-3193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ytuł 1"/>
          <p:cNvSpPr txBox="1">
            <a:spLocks/>
          </p:cNvSpPr>
          <p:nvPr/>
        </p:nvSpPr>
        <p:spPr>
          <a:xfrm>
            <a:off x="611560" y="404664"/>
            <a:ext cx="7920880" cy="908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Projekty wybrane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PBO 2022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859007"/>
              </p:ext>
            </p:extLst>
          </p:nvPr>
        </p:nvGraphicFramePr>
        <p:xfrm>
          <a:off x="755576" y="1124744"/>
          <a:ext cx="6912768" cy="5215928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tblPr>
              <a:tblGrid>
                <a:gridCol w="297323"/>
                <a:gridCol w="5574813"/>
                <a:gridCol w="1040632"/>
              </a:tblGrid>
              <a:tr h="2022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Arial"/>
                        </a:rPr>
                        <a:t>Lp.</a:t>
                      </a:r>
                      <a:endParaRPr lang="pl-PL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Arial"/>
                        </a:rPr>
                        <a:t>Nazwa projektu</a:t>
                      </a:r>
                      <a:endParaRPr lang="pl-PL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Arial"/>
                        </a:rPr>
                        <a:t>Lokalizacja</a:t>
                      </a:r>
                      <a:endParaRPr lang="pl-PL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72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pl-PL" sz="9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Oświetlenie drogi LED posesji od 13 c do 13 h oraz zakup sprzętu elektronicznego do świetlicy 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 wiejskiej w Moskorzynie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kern="1200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Moskorzyn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7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1" i="0" u="none" strike="noStrike" dirty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Lepszy plac zabaw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</a:t>
                      </a:r>
                      <a:r>
                        <a:rPr lang="pl-PL" sz="9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</a:t>
                      </a:r>
                      <a:r>
                        <a:rPr lang="pl-PL" sz="9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. </a:t>
                      </a:r>
                      <a:r>
                        <a:rPr lang="pl-PL" sz="9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Sienkiewicza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1760"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1" i="0" u="none" strike="noStrike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"Start do sukcesu" - budowa bieżni do sprintu, przebudowa skoczni lekkoatletycznej</a:t>
                      </a:r>
                      <a:endParaRPr lang="pl-PL" sz="900" b="1" i="0" u="none" strike="noStrike" dirty="0">
                        <a:solidFill>
                          <a:srgbClr val="25406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9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Sienkiewicza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8145"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1" i="0" u="none" strike="noStrike" dirty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Rozbudowa </a:t>
                      </a:r>
                      <a:r>
                        <a:rPr lang="pl-PL" sz="900" b="1" i="0" u="none" strike="noStrike" dirty="0" err="1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pupmtrack</a:t>
                      </a:r>
                      <a:r>
                        <a:rPr lang="pl-PL" sz="900" b="1" i="0" u="none" strike="noStrike" dirty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 przy "Orliku"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9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Polkowice Dolne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7228"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5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1" i="0" u="none" strike="noStrike" dirty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Przebudowa oraz montaż nowych urządzeń zabawowych na placu zabaw wraz z ogrodzeniem części działki </a:t>
                      </a:r>
                      <a:r>
                        <a:rPr lang="pl-PL" sz="900" b="1" i="0" u="none" strike="noStrike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pl-PL" sz="900" b="1" i="0" u="none" strike="noStrike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</a:br>
                      <a:r>
                        <a:rPr lang="pl-PL" sz="900" b="1" i="0" u="none" strike="noStrike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w </a:t>
                      </a:r>
                      <a:r>
                        <a:rPr lang="pl-PL" sz="900" b="1" i="0" u="none" strike="noStrike" dirty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Pieszkowicach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9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Pieszkowice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43206">
                <a:tc>
                  <a:txBody>
                    <a:bodyPr/>
                    <a:lstStyle/>
                    <a:p>
                      <a:pPr algn="ctr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6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1" i="0" u="none" strike="noStrike" dirty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Poprawa warunków bezpieczeństwa w miejscowości Biedrzychowa poprzez montaż elementów bezpieczeństwa ruchu drogowego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9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Biedrzychowa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0918"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7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1" i="0" u="none" strike="noStrike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Aktywny Kaźmierzów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9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Kaźmierzów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89589"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8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Modernizacja placu zabaw przy ul. Strumykowej w Suchej Górnej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9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Sucha Górna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17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9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1" i="0" u="none" strike="noStrike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Bezpieczeństwo i zabawa - Tarnówek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Tarnówek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1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10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1" i="0" u="none" strike="noStrike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Rozbujajmy Biedrzychową - montaż hamaków miejskich.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Biedrzychowa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3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11 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1" i="0" u="none" strike="noStrike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Podniesienie standardu świetlicy wiejskiej - Żelazny Most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Żelazny Most</a:t>
                      </a:r>
                      <a:endParaRPr lang="pl-PL" sz="9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7228"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12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1" i="0" u="none" strike="noStrike" dirty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Skwer sportowy na osiedlu Centrum, pierwsze w Polkowicach personalizowane mini boiska dedykowane </a:t>
                      </a:r>
                      <a:r>
                        <a:rPr lang="pl-PL" sz="900" b="1" i="0" u="none" strike="noStrike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pl-PL" sz="900" b="1" i="0" u="none" strike="noStrike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</a:br>
                      <a:r>
                        <a:rPr lang="pl-PL" sz="900" b="1" i="0" u="none" strike="noStrike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dla </a:t>
                      </a:r>
                      <a:r>
                        <a:rPr lang="pl-PL" sz="900" b="1" i="0" u="none" strike="noStrike" dirty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dzieci od 6 do 12 r.ż. do gry w koszykówkę i siatkówkę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9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Centrum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7228"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13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1" i="0" u="none" strike="noStrike" dirty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Nasadzenia krzewów ozdobnych (laurowiśnia) wokół punktów PSZOK na </a:t>
                      </a:r>
                      <a:r>
                        <a:rPr lang="pl-PL" sz="900" b="1" i="0" u="none" strike="noStrike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os. </a:t>
                      </a:r>
                      <a:r>
                        <a:rPr lang="pl-PL" sz="900" b="1" i="0" u="none" strike="noStrike" dirty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Centrum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9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Centrum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66412">
                <a:tc>
                  <a:txBody>
                    <a:bodyPr/>
                    <a:lstStyle/>
                    <a:p>
                      <a:pPr algn="ctr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14 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1" i="0" u="none" strike="noStrike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Budowa oświetlenia drogi gminnej w miejscowości Jędrzychów (dz. Nr 301/8 oraz 302/9) nr posesji 101-101 f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9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Jędrzychów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3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15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1" i="0" u="none" strike="noStrike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Tężnia solankowa przy Skwerze Honorowych Dawców Krwi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Gwarków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34180"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16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i="0" u="none" strike="noStrike" dirty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kumimoji="0" lang="pl-PL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Miedziowa Perełka - Dąbrowa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9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Dąbrowa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7228"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17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i="0" u="none" strike="noStrike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</a:rPr>
                        <a:t>Nowe miasteczko rowerowe z placem gier podwórkowych i sygnalizacją świetlną na energię słoneczną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9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Hubala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801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18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i="0" u="none" strike="noStrike" dirty="0" smtClean="0">
                          <a:solidFill>
                            <a:srgbClr val="254061"/>
                          </a:solidFill>
                          <a:effectLst/>
                          <a:latin typeface="+mn-lt"/>
                        </a:rPr>
                        <a:t>Dostosowanie świetlicy wiejskiej w Guzicach do potrzeb mieszkańców sołectwa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Guzice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07563">
                <a:tc>
                  <a:txBody>
                    <a:bodyPr/>
                    <a:lstStyle/>
                    <a:p>
                      <a:pPr algn="ctr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9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19</a:t>
                      </a:r>
                      <a:endParaRPr lang="pl-PL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1" i="0" u="none" strike="noStrike" dirty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Modernizacja placu zabaw przy ulicy Jesionowej - Osiedle Polanka w Polkowicach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9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Polanka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07563">
                <a:tc>
                  <a:txBody>
                    <a:bodyPr/>
                    <a:lstStyle/>
                    <a:p>
                      <a:pPr algn="ctr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1" i="0" u="none" strike="noStrike" dirty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Doposażenie świetlicy wiejskiej w Sobinie. </a:t>
                      </a:r>
                      <a:r>
                        <a:rPr lang="pl-PL" sz="900" b="1" i="0" u="none" strike="noStrike" dirty="0" err="1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Fotopułapka</a:t>
                      </a:r>
                      <a:r>
                        <a:rPr lang="pl-PL" sz="900" b="1" i="0" u="none" strike="noStrike" dirty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 w miejscu do robienia ogniska i zakup ławek z bali </a:t>
                      </a:r>
                      <a:r>
                        <a:rPr lang="pl-PL" sz="900" b="1" i="0" u="none" strike="noStrike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pl-PL" sz="900" b="1" i="0" u="none" strike="noStrike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</a:br>
                      <a:r>
                        <a:rPr lang="pl-PL" sz="900" b="1" i="0" u="none" strike="noStrike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na </a:t>
                      </a:r>
                      <a:r>
                        <a:rPr lang="pl-PL" sz="900" b="1" i="0" u="none" strike="noStrike" dirty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Aleję Dąbrową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Sobin</a:t>
                      </a:r>
                      <a:endParaRPr lang="pl-PL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1987">
                <a:tc>
                  <a:txBody>
                    <a:bodyPr/>
                    <a:lstStyle/>
                    <a:p>
                      <a:pPr algn="ctr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1" i="0" u="none" strike="noStrike" dirty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Fontanna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Os. Sienkiewicza</a:t>
                      </a:r>
                      <a:endParaRPr lang="pl-PL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1" i="0" u="none" strike="noStrike" dirty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Oczyszczenie i rewitalizacja stawu rekreacyjnego (retencyjnego) w Komornikach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Komorniki</a:t>
                      </a:r>
                      <a:endParaRPr lang="pl-PL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9339">
                <a:tc>
                  <a:txBody>
                    <a:bodyPr/>
                    <a:lstStyle/>
                    <a:p>
                      <a:pPr algn="ctr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23</a:t>
                      </a:r>
                      <a:endParaRPr lang="pl-PL" sz="9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900" b="1" i="0" u="none" strike="noStrike" dirty="0">
                          <a:solidFill>
                            <a:srgbClr val="254061"/>
                          </a:solidFill>
                          <a:effectLst/>
                          <a:latin typeface="Calibri"/>
                        </a:rPr>
                        <a:t>Remont ścieżki asfaltowej prowadzącej do ulicy Wojska Polskiego do ROD "Miedzianka"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Os. Staszica</a:t>
                      </a:r>
                      <a:endParaRPr lang="pl-PL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7010400" y="6489089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14</a:t>
            </a:fld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179216"/>
            <a:ext cx="2207976" cy="429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55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837105" y="5633863"/>
            <a:ext cx="1254782" cy="230358"/>
          </a:xfrm>
          <a:prstGeom prst="rect">
            <a:avLst/>
          </a:prstGeom>
          <a:solidFill>
            <a:schemeClr val="bg1">
              <a:lumMod val="50000"/>
              <a:alpha val="79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5201198" y="5789816"/>
            <a:ext cx="1152128" cy="230358"/>
          </a:xfrm>
          <a:prstGeom prst="rect">
            <a:avLst/>
          </a:prstGeom>
          <a:solidFill>
            <a:schemeClr val="bg1">
              <a:lumMod val="50000"/>
              <a:alpha val="79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6530" y="553244"/>
            <a:ext cx="8229600" cy="1143000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95250"/>
          </a:sp3d>
        </p:spPr>
        <p:txBody>
          <a:bodyPr/>
          <a:lstStyle/>
          <a:p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PBO 2023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1082" y="1340768"/>
            <a:ext cx="8229600" cy="1466817"/>
          </a:xfrm>
        </p:spPr>
        <p:txBody>
          <a:bodyPr>
            <a:noAutofit/>
          </a:bodyPr>
          <a:lstStyle/>
          <a:p>
            <a:pPr lvl="0"/>
            <a:endParaRPr lang="pl-PL" sz="2400" dirty="0" smtClean="0">
              <a:solidFill>
                <a:schemeClr val="bg1"/>
              </a:solidFill>
            </a:endParaRPr>
          </a:p>
          <a:p>
            <a:pPr lvl="0"/>
            <a:endParaRPr lang="pl-PL" sz="24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Burmistrz Polkowic zamierza  przeznaczyć  na PBO 2023 środki w wysokości:</a:t>
            </a: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bg1"/>
                </a:solidFill>
              </a:rPr>
              <a:t>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2.000.000 </a:t>
            </a:r>
            <a:r>
              <a:rPr lang="pl-PL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zł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pl-PL" sz="2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just">
              <a:buNone/>
            </a:pPr>
            <a:endParaRPr lang="pl-PL" sz="2000" b="1" u="sng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032322" y="6492875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15</a:t>
            </a:fld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4098" name="Picture 2" descr="C:\Users\a.dziedzic\AppData\Local\Microsoft\Windows\Temporary Internet Files\Content.Outlook\IJ7P48O6\podkresleni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7" t="18889" r="56237" b="73045"/>
          <a:stretch/>
        </p:blipFill>
        <p:spPr bwMode="auto">
          <a:xfrm>
            <a:off x="3162498" y="2949403"/>
            <a:ext cx="3096345" cy="95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5148064" y="4895200"/>
            <a:ext cx="35283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Kwota przeznaczona na realizację projektów na terenach wiejskich gminy Polkowice wynosić będzie 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900.000 </a:t>
            </a: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zł (maksymalnie </a:t>
            </a:r>
            <a:r>
              <a:rPr lang="pl-PL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  <a:r>
              <a:rPr lang="pl-PL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0.000 zł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dla </a:t>
            </a: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każdego sołectwa</a:t>
            </a:r>
            <a:r>
              <a:rPr lang="pl-PL" b="1" dirty="0">
                <a:solidFill>
                  <a:schemeClr val="bg1"/>
                </a:solidFill>
              </a:rPr>
              <a:t>).</a:t>
            </a:r>
          </a:p>
        </p:txBody>
      </p:sp>
      <p:pic>
        <p:nvPicPr>
          <p:cNvPr id="3075" name="Picture 3" descr="C:\Users\a.dziedzic\AppData\Local\Microsoft\Windows\Temporary Internet Files\Content.Outlook\IJ7P48O6\grafiki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8546"/>
            <a:ext cx="2852936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482311" y="5033699"/>
            <a:ext cx="40991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Kwota przeznaczona na realizację projektów na terenie miasta Polkowice wynosić będzie 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1.100.000 zł </a:t>
            </a: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(maksymalnie </a:t>
            </a:r>
            <a:r>
              <a:rPr lang="pl-PL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200.000 </a:t>
            </a:r>
            <a:r>
              <a:rPr lang="pl-PL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zł</a:t>
            </a: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 projekt).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141" y="2428820"/>
            <a:ext cx="3026370" cy="303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01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1962" y="1124744"/>
            <a:ext cx="8229600" cy="1143000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Osoby odpowiedzialne za przeprowadzenie PBO 2023  </a:t>
            </a:r>
            <a:endParaRPr lang="pl-PL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461962" y="1484784"/>
            <a:ext cx="8229600" cy="4968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 algn="just">
              <a:spcBef>
                <a:spcPct val="20000"/>
              </a:spcBef>
              <a:defRPr/>
            </a:pP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Rolę </a:t>
            </a: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Koordynatora ds. Polkowickiego Budżetu Obywatelskiego 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2023 </a:t>
            </a: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pełni</a:t>
            </a:r>
            <a:b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Referat Rozwoju Gminy.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Osoby odpowiedzialne za przeprowadzenie PBO 2023:</a:t>
            </a:r>
          </a:p>
          <a:p>
            <a:pPr marL="1428750" lvl="2" indent="-514350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pl-P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Elżbieta Gałek Kapusta – Kierownik Referatu</a:t>
            </a:r>
          </a:p>
          <a:p>
            <a:pPr marL="1428750" lvl="2" indent="-514350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pl-P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Anna Dziedzic – pracownik merytoryczny</a:t>
            </a:r>
          </a:p>
          <a:p>
            <a:pPr marL="1428750" lvl="2" indent="-514350"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pl-P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Ewa Słotwińska – pracownik merytoryczny</a:t>
            </a:r>
          </a:p>
          <a:p>
            <a:pPr marL="971550" lvl="1" indent="-514350">
              <a:spcBef>
                <a:spcPct val="20000"/>
              </a:spcBef>
              <a:defRPr/>
            </a:pPr>
            <a:endParaRPr lang="pl-PL" sz="800" b="1" dirty="0" smtClean="0">
              <a:solidFill>
                <a:schemeClr val="bg1"/>
              </a:solidFill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Siedziba Referatu: ul. Górna 2, pok. 206, 59-100 Polkowice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Dane kontaktowe:  tel. 76 847 41 45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e-mail: </a:t>
            </a:r>
            <a:r>
              <a:rPr lang="pl-PL" b="1" u="sng" dirty="0" smtClean="0">
                <a:solidFill>
                  <a:srgbClr val="7030A0"/>
                </a:solidFill>
              </a:rPr>
              <a:t>pbo@gmina.polkowice.pl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32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lang="pl-PL" sz="32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ymbol zastępczy numeru slajdu 3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16</a:t>
            </a:fld>
            <a:endParaRPr lang="pl-PL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8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ymbol zastępczy zawartości 2"/>
          <p:cNvSpPr txBox="1">
            <a:spLocks/>
          </p:cNvSpPr>
          <p:nvPr/>
        </p:nvSpPr>
        <p:spPr>
          <a:xfrm>
            <a:off x="5868144" y="2636912"/>
            <a:ext cx="2618183" cy="4638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endParaRPr lang="pl-PL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l-P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Dodatkowo w każdy wtorek w okresie od 9 maja 2022 r. do 17 czerwca 2022 r. </a:t>
            </a:r>
            <a:br>
              <a:rPr lang="pl-P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 godzinach od 15.30 do 17.00 w punkcie konsultacyjnym dyżur pełnią pracownicy Referatu Inwestycji oraz Wydziału Planowania Przestrzennego, Geodezji i Nieruchomości.</a:t>
            </a:r>
            <a:endParaRPr kumimoji="0" lang="pl-PL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B091C-BB08-4349-84EC-F5332D01F2BE}" type="slidenum">
              <a:rPr lang="pl-PL" smtClean="0">
                <a:solidFill>
                  <a:srgbClr val="FFC000"/>
                </a:solidFill>
              </a:rPr>
              <a:pPr/>
              <a:t>17</a:t>
            </a:fld>
            <a:endParaRPr lang="pl-PL" dirty="0">
              <a:solidFill>
                <a:srgbClr val="FFC000"/>
              </a:solidFill>
            </a:endParaRPr>
          </a:p>
        </p:txBody>
      </p:sp>
      <p:cxnSp>
        <p:nvCxnSpPr>
          <p:cNvPr id="6" name="Łącznik prosty 5"/>
          <p:cNvCxnSpPr/>
          <p:nvPr/>
        </p:nvCxnSpPr>
        <p:spPr>
          <a:xfrm>
            <a:off x="5580112" y="2996952"/>
            <a:ext cx="0" cy="230425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ostokąt 2"/>
          <p:cNvSpPr/>
          <p:nvPr/>
        </p:nvSpPr>
        <p:spPr>
          <a:xfrm>
            <a:off x="588870" y="5733256"/>
            <a:ext cx="4342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pl-PL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Zalecamy kontakt telefoniczny lub mailowy.</a:t>
            </a:r>
          </a:p>
        </p:txBody>
      </p:sp>
      <p:sp>
        <p:nvSpPr>
          <p:cNvPr id="2" name="AutoShape 2" descr="https://poczta.nazwa.pl/?_task=mail&amp;_mbox=INBOX&amp;_uid=1734&amp;_part=4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" t="6259" r="59542" b="5909"/>
          <a:stretch/>
        </p:blipFill>
        <p:spPr bwMode="auto">
          <a:xfrm>
            <a:off x="399932" y="458362"/>
            <a:ext cx="4125441" cy="530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40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208416"/>
            <a:ext cx="8026748" cy="668152"/>
          </a:xfrm>
        </p:spPr>
        <p:txBody>
          <a:bodyPr>
            <a:noAutofit/>
          </a:bodyPr>
          <a:lstStyle/>
          <a:p>
            <a:pPr algn="l"/>
            <a:r>
              <a:rPr lang="pl-PL" sz="2000" b="1" dirty="0" smtClean="0">
                <a:solidFill>
                  <a:srgbClr val="00B0F0"/>
                </a:solidFill>
              </a:rPr>
              <a:t>PODMIOTY ZAANGAŻOWANE W PRZEPROWADZENIE PBO 2023  </a:t>
            </a:r>
            <a:endParaRPr lang="pl-PL" sz="2000" b="1" dirty="0">
              <a:solidFill>
                <a:srgbClr val="00B0F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755576" y="1484783"/>
            <a:ext cx="8229600" cy="4641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 algn="just">
              <a:spcBef>
                <a:spcPct val="20000"/>
              </a:spcBef>
              <a:defRPr/>
            </a:pPr>
            <a:r>
              <a:rPr lang="pl-PL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Komórki Urzędu Gminy Polkowice współpracujące przy realizacji PBO 2023:</a:t>
            </a:r>
          </a:p>
          <a:p>
            <a:pPr marL="285750" lvl="0" indent="-285750" algn="just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Referat Inwestycji</a:t>
            </a:r>
          </a:p>
          <a:p>
            <a:pPr lvl="0" algn="just">
              <a:spcBef>
                <a:spcPct val="20000"/>
              </a:spcBef>
              <a:defRPr/>
            </a:pPr>
            <a:r>
              <a:rPr lang="pl-P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Kierownik Referatu – Pan Tomasz Duszyński, tel. 76 724 97 11;</a:t>
            </a:r>
          </a:p>
          <a:p>
            <a:pPr marL="285750" lvl="0" indent="-285750" algn="just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Wydział Planowania Przestrzennego, Geodezji i Nieruchomości</a:t>
            </a:r>
          </a:p>
          <a:p>
            <a:pPr lvl="0" algn="just">
              <a:spcBef>
                <a:spcPct val="20000"/>
              </a:spcBef>
              <a:defRPr/>
            </a:pPr>
            <a:r>
              <a:rPr lang="pl-PL" b="1" dirty="0">
                <a:solidFill>
                  <a:schemeClr val="bg1"/>
                </a:solidFill>
              </a:rPr>
              <a:t>	</a:t>
            </a:r>
            <a:r>
              <a:rPr lang="pl-P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Dyrektor Wydziału – Pan Krzysztof </a:t>
            </a:r>
            <a:r>
              <a:rPr lang="pl-PL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Soliwoda</a:t>
            </a:r>
            <a:r>
              <a:rPr lang="pl-P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pl-P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tel. 76 724 67 88;</a:t>
            </a:r>
          </a:p>
          <a:p>
            <a:pPr marL="285750" lvl="0" indent="-285750" algn="just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Wydział 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Komunalny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algn="just">
              <a:spcBef>
                <a:spcPct val="20000"/>
              </a:spcBef>
              <a:defRPr/>
            </a:pPr>
            <a:r>
              <a:rPr lang="pl-P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Dyrektor </a:t>
            </a:r>
            <a:r>
              <a:rPr lang="pl-P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Wydziału – </a:t>
            </a:r>
            <a:r>
              <a:rPr lang="pl-P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Pani Marzena Olejnik, </a:t>
            </a:r>
            <a:r>
              <a:rPr lang="pl-P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tel. 76 </a:t>
            </a:r>
            <a:r>
              <a:rPr lang="pl-P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847 41 87.</a:t>
            </a:r>
          </a:p>
          <a:p>
            <a:pPr marL="971550" lvl="1" indent="-514350">
              <a:spcBef>
                <a:spcPct val="20000"/>
              </a:spcBef>
              <a:defRPr/>
            </a:pPr>
            <a:endParaRPr lang="pl-PL" sz="8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Przykładowe podmioty odpowiedzialne za realizację wybranych w głosowaniu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projektów PBO: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Wydziały Urzędu Gminy Polkowice,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Centrum Kultury w Polkowicach,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Polkowickie Przedsiębiorstwo Komunalne.</a:t>
            </a:r>
            <a:r>
              <a:rPr lang="pl-PL" b="1" dirty="0" smtClean="0">
                <a:solidFill>
                  <a:schemeClr val="bg1"/>
                </a:solidFill>
              </a:rPr>
              <a:t>.</a:t>
            </a:r>
            <a:endParaRPr lang="pl-PL" sz="32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B091C-BB08-4349-84EC-F5332D01F2BE}" type="slidenum">
              <a:rPr lang="pl-PL" smtClean="0">
                <a:solidFill>
                  <a:srgbClr val="FFC000"/>
                </a:solidFill>
              </a:rPr>
              <a:pPr/>
              <a:t>18</a:t>
            </a:fld>
            <a:endParaRPr lang="pl-P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0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" y="669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461962" y="1484784"/>
            <a:ext cx="8229600" cy="4968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32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lang="pl-PL" sz="32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B091C-BB08-4349-84EC-F5332D01F2BE}" type="slidenum">
              <a:rPr lang="pl-PL" smtClean="0">
                <a:solidFill>
                  <a:srgbClr val="FFC000"/>
                </a:solidFill>
              </a:rPr>
              <a:pPr/>
              <a:t>19</a:t>
            </a:fld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880" y="4993011"/>
            <a:ext cx="5328256" cy="1143000"/>
          </a:xfrm>
        </p:spPr>
        <p:txBody>
          <a:bodyPr>
            <a:noAutofit/>
          </a:bodyPr>
          <a:lstStyle/>
          <a:p>
            <a:pPr algn="l"/>
            <a:r>
              <a:rPr lang="pl-PL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 pomysłu </a:t>
            </a:r>
            <a:br>
              <a:rPr lang="pl-PL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realizacji</a:t>
            </a:r>
            <a:br>
              <a:rPr lang="pl-PL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(harmonogram PBO2022)  </a:t>
            </a:r>
            <a:endParaRPr lang="pl-PL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AutoShape 2" descr="https://poczta.nazwa.pl/?_task=mail&amp;_mbox=INBOX&amp;_uid=561&amp;_part=2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7" descr="https://poczta.nazwa.pl/?_task=mail&amp;_mbox=INBOX&amp;_uid=561&amp;_part=2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40" r="2096" b="8178"/>
          <a:stretch/>
        </p:blipFill>
        <p:spPr bwMode="auto">
          <a:xfrm>
            <a:off x="3347864" y="620688"/>
            <a:ext cx="5535477" cy="541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91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545571" y="2129549"/>
            <a:ext cx="8058878" cy="3968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pl-PL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2000" b="1" dirty="0" smtClean="0">
                <a:solidFill>
                  <a:schemeClr val="bg1"/>
                </a:solidFill>
              </a:rPr>
              <a:t>                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Polkowicki Budżet Obywatelski to znane mieszkańcom narzędzie umożliwiające współdecydowanie o wydatkowaniu części środków  finansowych z budżetu gminy Polkowice.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l-PL" sz="1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Celem PBO jest: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zaangażowanie mieszkańców w proces decydowania o wydatkowaniu puli środków z budżetu gminy na inwestycje,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umożliwienie mieszkańcom wyrażenia swoich potrzeb</a:t>
            </a:r>
            <a:r>
              <a:rPr lang="pl-PL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 opinii dotyczących infrastruktury miejskiej,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wspieranie aktywności mieszkańców w inicjowaniu działań na rzecz poprawy ich otoczenia.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008440" y="6492875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2</a:t>
            </a:fld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12766" b="12448"/>
          <a:stretch/>
        </p:blipFill>
        <p:spPr bwMode="auto">
          <a:xfrm>
            <a:off x="6206400" y="458279"/>
            <a:ext cx="2470056" cy="211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460210" y="152151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JUŻ VII EDYCJA!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757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77" y="-3083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1962" y="1412776"/>
            <a:ext cx="8229600" cy="4525963"/>
          </a:xfrm>
        </p:spPr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427884" y="1268760"/>
            <a:ext cx="8263678" cy="58662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2700" prst="artDeco"/>
          </a:sp3d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spcBef>
                <a:spcPct val="20000"/>
              </a:spcBef>
            </a:pPr>
            <a:r>
              <a:rPr lang="pl-PL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ZGŁOSZENIE PROJEKTU</a:t>
            </a:r>
          </a:p>
          <a:p>
            <a:pPr>
              <a:spcBef>
                <a:spcPct val="20000"/>
              </a:spcBef>
            </a:pPr>
            <a:endParaRPr lang="pl-PL" sz="2600" b="1" u="sng" dirty="0">
              <a:solidFill>
                <a:schemeClr val="bg1"/>
              </a:solidFill>
            </a:endParaRPr>
          </a:p>
          <a:p>
            <a:pPr marL="514350" indent="-514350" algn="just">
              <a:spcBef>
                <a:spcPct val="20000"/>
              </a:spcBef>
            </a:pPr>
            <a:endParaRPr lang="pl-PL" sz="2000" b="1" dirty="0" smtClean="0">
              <a:solidFill>
                <a:schemeClr val="bg1"/>
              </a:solidFill>
            </a:endParaRPr>
          </a:p>
          <a:p>
            <a:pPr marL="514350" indent="-514350" algn="just">
              <a:spcBef>
                <a:spcPct val="20000"/>
              </a:spcBef>
            </a:pPr>
            <a:r>
              <a:rPr lang="pl-PL" b="1" dirty="0" smtClean="0">
                <a:solidFill>
                  <a:schemeClr val="bg1"/>
                </a:solidFill>
              </a:rPr>
              <a:t>    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Miejsce złożenia formularza zgłoszenia projektu:</a:t>
            </a:r>
          </a:p>
          <a:p>
            <a:pPr marL="514350" indent="-514350" algn="just">
              <a:spcBef>
                <a:spcPct val="20000"/>
              </a:spcBef>
            </a:pPr>
            <a:r>
              <a:rPr lang="pl-PL" b="1" dirty="0" smtClean="0">
                <a:solidFill>
                  <a:schemeClr val="bg1"/>
                </a:solidFill>
              </a:rPr>
              <a:t>    </a:t>
            </a:r>
            <a:r>
              <a:rPr lang="pl-P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Kancelaria Urzędu Gminy Polkowice, ul. Rynek 1, 59-100 Polkowice</a:t>
            </a:r>
          </a:p>
          <a:p>
            <a:pPr marL="514350" indent="-514350" algn="just">
              <a:spcBef>
                <a:spcPct val="20000"/>
              </a:spcBef>
            </a:pPr>
            <a:endParaRPr lang="pl-PL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 algn="just">
              <a:spcBef>
                <a:spcPct val="20000"/>
              </a:spcBef>
            </a:pPr>
            <a:r>
              <a:rPr lang="pl-PL" b="1" dirty="0" smtClean="0">
                <a:solidFill>
                  <a:schemeClr val="bg1"/>
                </a:solidFill>
              </a:rPr>
              <a:t>     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Formularze zgłaszania projektu dostępne będą: na stronie internetowej</a:t>
            </a:r>
          </a:p>
          <a:p>
            <a:pPr marL="514350" indent="-514350" algn="just">
              <a:spcBef>
                <a:spcPct val="20000"/>
              </a:spcBef>
            </a:pP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smtClean="0">
                <a:solidFill>
                  <a:schemeClr val="bg1"/>
                </a:solidFill>
              </a:rPr>
              <a:t>    </a:t>
            </a:r>
            <a:r>
              <a:rPr lang="pl-PL" b="1" u="sng" dirty="0" smtClean="0">
                <a:solidFill>
                  <a:srgbClr val="7030A0"/>
                </a:solidFill>
              </a:rPr>
              <a:t>www.pbo.polkowice.eu</a:t>
            </a:r>
            <a:r>
              <a:rPr lang="pl-PL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 siedzibie Referatu Rozwoju Gminy </a:t>
            </a:r>
          </a:p>
          <a:p>
            <a:pPr marL="514350" indent="-514350" algn="just">
              <a:spcBef>
                <a:spcPct val="20000"/>
              </a:spcBef>
            </a:pP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(ul. Górna 2, pok. 206) oraz w Kancelarii UG (Rynek 1).</a:t>
            </a:r>
          </a:p>
          <a:p>
            <a:pPr marL="514350" indent="-514350" algn="just">
              <a:spcBef>
                <a:spcPct val="20000"/>
              </a:spcBef>
            </a:pPr>
            <a:endParaRPr lang="pl-PL" b="1" dirty="0" smtClean="0">
              <a:solidFill>
                <a:schemeClr val="bg1"/>
              </a:solidFill>
            </a:endParaRPr>
          </a:p>
          <a:p>
            <a:pPr marL="514350" indent="-514350" algn="just">
              <a:spcBef>
                <a:spcPct val="20000"/>
              </a:spcBef>
            </a:pPr>
            <a:r>
              <a:rPr lang="pl-PL" b="1" dirty="0" smtClean="0">
                <a:solidFill>
                  <a:schemeClr val="bg1"/>
                </a:solidFill>
              </a:rPr>
              <a:t>	</a:t>
            </a:r>
            <a:endParaRPr lang="pl-PL" sz="2000" b="1" dirty="0" smtClean="0">
              <a:solidFill>
                <a:schemeClr val="bg1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B091C-BB08-4349-84EC-F5332D01F2BE}" type="slidenum">
              <a:rPr lang="pl-PL" smtClean="0">
                <a:solidFill>
                  <a:srgbClr val="FFC000"/>
                </a:solidFill>
              </a:rPr>
              <a:pPr/>
              <a:t>20</a:t>
            </a:fld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857309" y="5229200"/>
            <a:ext cx="3702414" cy="1034129"/>
          </a:xfrm>
          <a:prstGeom prst="rect">
            <a:avLst/>
          </a:prstGeom>
          <a:solidFill>
            <a:schemeClr val="bg1"/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l-P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</a:t>
            </a:r>
            <a:r>
              <a:rPr lang="pl-P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wartość </a:t>
            </a:r>
            <a:r>
              <a:rPr lang="pl-P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 w </a:t>
            </a:r>
            <a:r>
              <a:rPr lang="pl-P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mieście</a:t>
            </a:r>
          </a:p>
          <a:p>
            <a:pPr lvl="1" algn="ctr">
              <a:spcBef>
                <a:spcPct val="20000"/>
              </a:spcBef>
            </a:pPr>
            <a:r>
              <a:rPr lang="pl-P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</a:p>
          <a:p>
            <a:pPr lvl="1" algn="ctr">
              <a:spcBef>
                <a:spcPct val="20000"/>
              </a:spcBef>
            </a:pPr>
            <a:r>
              <a:rPr lang="pl-P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200.000 zł</a:t>
            </a:r>
            <a:endParaRPr lang="pl-PL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398159" y="5157192"/>
            <a:ext cx="8263678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ole tekstowe 27"/>
          <p:cNvSpPr txBox="1"/>
          <p:nvPr/>
        </p:nvSpPr>
        <p:spPr>
          <a:xfrm>
            <a:off x="539552" y="2518107"/>
            <a:ext cx="4536504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7030A0"/>
                </a:solidFill>
              </a:rPr>
              <a:t>TERMIN: od 16 maja do 17 czerwca 2022 </a:t>
            </a:r>
            <a:endParaRPr lang="pl-PL" sz="2000" b="1" dirty="0">
              <a:solidFill>
                <a:srgbClr val="7030A0"/>
              </a:solidFill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4654081" y="5259545"/>
            <a:ext cx="3702414" cy="1034129"/>
          </a:xfrm>
          <a:prstGeom prst="rect">
            <a:avLst/>
          </a:prstGeom>
          <a:solidFill>
            <a:schemeClr val="bg1"/>
          </a:solidFill>
          <a:ln w="25400">
            <a:solidFill>
              <a:schemeClr val="lt1">
                <a:hueOff val="0"/>
                <a:satOff val="0"/>
                <a:lumOff val="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l-P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</a:t>
            </a:r>
            <a:r>
              <a:rPr lang="pl-P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wartość </a:t>
            </a:r>
            <a:r>
              <a:rPr lang="pl-PL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 </a:t>
            </a:r>
            <a:r>
              <a:rPr lang="pl-P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wsi</a:t>
            </a:r>
          </a:p>
          <a:p>
            <a:pPr lvl="1" algn="ctr">
              <a:spcBef>
                <a:spcPct val="20000"/>
              </a:spcBef>
            </a:pPr>
            <a:r>
              <a:rPr lang="pl-P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</a:p>
          <a:p>
            <a:pPr lvl="1" algn="ctr">
              <a:spcBef>
                <a:spcPct val="20000"/>
              </a:spcBef>
            </a:pPr>
            <a:r>
              <a:rPr lang="pl-PL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60.000 zł</a:t>
            </a:r>
            <a:endParaRPr lang="pl-PL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94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2" y="454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313062" y="2132856"/>
            <a:ext cx="8373738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indent="-514350" algn="just">
              <a:lnSpc>
                <a:spcPts val="1700"/>
              </a:lnSpc>
            </a:pPr>
            <a:r>
              <a:rPr lang="pl-PL" sz="1900" b="1" dirty="0" smtClean="0">
                <a:solidFill>
                  <a:schemeClr val="bg1"/>
                </a:solidFill>
              </a:rPr>
              <a:t>	</a:t>
            </a:r>
          </a:p>
          <a:p>
            <a:pPr marL="514350" indent="-514350" algn="just">
              <a:lnSpc>
                <a:spcPts val="1700"/>
              </a:lnSpc>
            </a:pPr>
            <a:r>
              <a:rPr lang="pl-PL" sz="1900" b="1" dirty="0">
                <a:solidFill>
                  <a:schemeClr val="bg1"/>
                </a:solidFill>
              </a:rPr>
              <a:t>	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Ze środków PBO mogą być finansowane projekty inwestycyjne i remontowe, zlokalizowane na nieruchomościach stanowiących mienie gminy.</a:t>
            </a:r>
          </a:p>
          <a:p>
            <a:pPr marL="514350" indent="-514350" algn="just">
              <a:lnSpc>
                <a:spcPts val="1700"/>
              </a:lnSpc>
            </a:pPr>
            <a:endParaRPr lang="pl-PL" sz="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14350" indent="-514350" algn="just">
              <a:lnSpc>
                <a:spcPts val="1700"/>
              </a:lnSpc>
            </a:pPr>
            <a:r>
              <a:rPr lang="pl-PL" sz="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</a:t>
            </a:r>
            <a:r>
              <a:rPr lang="pl-PL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Osoba </a:t>
            </a:r>
            <a:r>
              <a:rPr lang="pl-PL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zgłaszająca projekt (Lider) musi być mieszkańcem 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gminy Polkowice.</a:t>
            </a:r>
          </a:p>
          <a:p>
            <a:pPr marL="514350" indent="-514350" algn="just">
              <a:lnSpc>
                <a:spcPts val="1700"/>
              </a:lnSpc>
            </a:pPr>
            <a:endParaRPr lang="pl-PL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971550" lvl="1" indent="-514350" algn="just">
              <a:lnSpc>
                <a:spcPts val="1700"/>
              </a:lnSpc>
            </a:pP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Lider </a:t>
            </a:r>
            <a:r>
              <a:rPr lang="pl-PL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może zgłosić tylko 1 projekt w ramach PBO 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2023.</a:t>
            </a:r>
          </a:p>
          <a:p>
            <a:pPr marL="971550" lvl="1" indent="-514350" algn="just">
              <a:lnSpc>
                <a:spcPts val="1700"/>
              </a:lnSpc>
            </a:pPr>
            <a:endParaRPr lang="pl-PL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 algn="just">
              <a:lnSpc>
                <a:spcPts val="1700"/>
              </a:lnSpc>
            </a:pP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Lider </a:t>
            </a:r>
            <a:r>
              <a:rPr lang="pl-PL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 prawo w każdej chwili wycofać zgłoszony projekt, 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jednak nie  później </a:t>
            </a:r>
            <a:r>
              <a:rPr lang="pl-PL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niż na 14 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dni </a:t>
            </a:r>
            <a:r>
              <a:rPr lang="pl-PL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przed rozpoczęciem głosowania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1" algn="just">
              <a:lnSpc>
                <a:spcPts val="1700"/>
              </a:lnSpc>
            </a:pPr>
            <a:endParaRPr lang="pl-PL" sz="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 algn="just">
              <a:lnSpc>
                <a:spcPts val="1700"/>
              </a:lnSpc>
            </a:pP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Dla terenów wiejskich dopuszczalne jest składanie wniosków łączonych – obejmujących swoim zakresem kilka sołectw – w takim wypadku maksymalna wartość projektu zostaje  powiększona proporcjonalnie do liczby sołectw.</a:t>
            </a:r>
          </a:p>
          <a:p>
            <a:pPr lvl="1" algn="just">
              <a:lnSpc>
                <a:spcPts val="1700"/>
              </a:lnSpc>
            </a:pPr>
            <a:endParaRPr lang="pl-PL" sz="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 algn="just">
              <a:lnSpc>
                <a:spcPts val="1700"/>
              </a:lnSpc>
            </a:pP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Dla projektów 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miejskich 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 etapie składania wniosku należy dołączyć listy poparcia    projektu (</a:t>
            </a:r>
            <a:r>
              <a:rPr lang="pl-PL" sz="17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wymagane min. 20 podpisów mieszkańców gminy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). W przypadku projektów </a:t>
            </a:r>
            <a:b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 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terenów wiejskich 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 lista poparcia projektu</a:t>
            </a:r>
            <a:r>
              <a:rPr lang="pl-PL" sz="17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nie jest wymagana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1" algn="just">
              <a:lnSpc>
                <a:spcPts val="1700"/>
              </a:lnSpc>
            </a:pPr>
            <a:endParaRPr lang="pl-PL" sz="1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14350" indent="-514350" algn="just">
              <a:lnSpc>
                <a:spcPts val="1700"/>
              </a:lnSpc>
            </a:pPr>
            <a:r>
              <a:rPr lang="pl-PL" sz="1700" b="1" dirty="0" smtClean="0">
                <a:solidFill>
                  <a:schemeClr val="bg1"/>
                </a:solidFill>
              </a:rPr>
              <a:t> </a:t>
            </a:r>
          </a:p>
          <a:p>
            <a:pPr marL="514350" indent="-514350" algn="just">
              <a:lnSpc>
                <a:spcPts val="1700"/>
              </a:lnSpc>
            </a:pPr>
            <a:r>
              <a:rPr lang="pl-PL" sz="1700" b="1" dirty="0" smtClean="0">
                <a:solidFill>
                  <a:schemeClr val="bg1"/>
                </a:solidFill>
              </a:rPr>
              <a:t>	</a:t>
            </a:r>
            <a:endParaRPr lang="pl-PL" sz="1700" dirty="0" smtClean="0"/>
          </a:p>
        </p:txBody>
      </p:sp>
      <p:sp>
        <p:nvSpPr>
          <p:cNvPr id="10" name="Pagon 9"/>
          <p:cNvSpPr/>
          <p:nvPr/>
        </p:nvSpPr>
        <p:spPr>
          <a:xfrm>
            <a:off x="418646" y="2491408"/>
            <a:ext cx="363614" cy="148462"/>
          </a:xfrm>
          <a:prstGeom prst="chevron">
            <a:avLst/>
          </a:prstGeom>
          <a:solidFill>
            <a:schemeClr val="bg1">
              <a:lumMod val="7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B091C-BB08-4349-84EC-F5332D01F2BE}" type="slidenum">
              <a:rPr lang="pl-PL" smtClean="0">
                <a:solidFill>
                  <a:srgbClr val="FFC000"/>
                </a:solidFill>
              </a:rPr>
              <a:pPr/>
              <a:t>21</a:t>
            </a:fld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560140" y="1615420"/>
            <a:ext cx="4947964" cy="400110"/>
          </a:xfrm>
          <a:prstGeom prst="rect">
            <a:avLst/>
          </a:prstGeom>
          <a:noFill/>
          <a:ln w="19050"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KILKA ZASAD DOT. ZGŁASZANIA PROJEKTÓW</a:t>
            </a:r>
            <a:endParaRPr lang="pl-PL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Pagon 18"/>
          <p:cNvSpPr/>
          <p:nvPr/>
        </p:nvSpPr>
        <p:spPr>
          <a:xfrm>
            <a:off x="405804" y="3100646"/>
            <a:ext cx="363614" cy="148462"/>
          </a:xfrm>
          <a:prstGeom prst="chevron">
            <a:avLst/>
          </a:prstGeom>
          <a:solidFill>
            <a:schemeClr val="bg1">
              <a:lumMod val="7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0" name="Pagon 19"/>
          <p:cNvSpPr/>
          <p:nvPr/>
        </p:nvSpPr>
        <p:spPr>
          <a:xfrm>
            <a:off x="418646" y="3511275"/>
            <a:ext cx="363614" cy="148462"/>
          </a:xfrm>
          <a:prstGeom prst="chevron">
            <a:avLst/>
          </a:prstGeom>
          <a:solidFill>
            <a:schemeClr val="bg1">
              <a:lumMod val="7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1" name="Pagon 20"/>
          <p:cNvSpPr/>
          <p:nvPr/>
        </p:nvSpPr>
        <p:spPr>
          <a:xfrm>
            <a:off x="418646" y="3985763"/>
            <a:ext cx="363614" cy="148462"/>
          </a:xfrm>
          <a:prstGeom prst="chevron">
            <a:avLst/>
          </a:prstGeom>
          <a:solidFill>
            <a:schemeClr val="bg1">
              <a:lumMod val="7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2" name="Pagon 21"/>
          <p:cNvSpPr/>
          <p:nvPr/>
        </p:nvSpPr>
        <p:spPr>
          <a:xfrm>
            <a:off x="406475" y="4660678"/>
            <a:ext cx="363614" cy="148462"/>
          </a:xfrm>
          <a:prstGeom prst="chevron">
            <a:avLst/>
          </a:prstGeom>
          <a:solidFill>
            <a:schemeClr val="bg1">
              <a:lumMod val="7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3" name="Pagon 22"/>
          <p:cNvSpPr/>
          <p:nvPr/>
        </p:nvSpPr>
        <p:spPr>
          <a:xfrm>
            <a:off x="406475" y="5476910"/>
            <a:ext cx="363614" cy="148462"/>
          </a:xfrm>
          <a:prstGeom prst="chevron">
            <a:avLst/>
          </a:prstGeom>
          <a:solidFill>
            <a:schemeClr val="bg1">
              <a:lumMod val="7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1847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22</a:t>
            </a:fld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36815" r="61175" b="23449"/>
          <a:stretch/>
        </p:blipFill>
        <p:spPr bwMode="auto">
          <a:xfrm>
            <a:off x="6497524" y="620688"/>
            <a:ext cx="2086311" cy="1554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711110" y="1434591"/>
            <a:ext cx="7992888" cy="511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</a:pPr>
            <a:r>
              <a:rPr lang="pl-P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OCENA PROJEKTU</a:t>
            </a:r>
          </a:p>
          <a:p>
            <a:pPr indent="-514350">
              <a:spcBef>
                <a:spcPct val="20000"/>
              </a:spcBef>
            </a:pPr>
            <a:endParaRPr lang="pl-PL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indent="-514350">
              <a:spcBef>
                <a:spcPct val="20000"/>
              </a:spcBef>
            </a:pPr>
            <a:r>
              <a:rPr lang="pl-PL" b="1" dirty="0" smtClean="0">
                <a:solidFill>
                  <a:srgbClr val="000000"/>
                </a:solidFill>
              </a:rPr>
              <a:t>Ocenę formalną złożonych projektów prowadzi Referat Rozwoju Gminy.</a:t>
            </a:r>
          </a:p>
          <a:p>
            <a:pPr marL="514350" indent="-514350">
              <a:spcBef>
                <a:spcPct val="20000"/>
              </a:spcBef>
            </a:pPr>
            <a:endParaRPr lang="pl-PL" sz="2000" b="1" dirty="0" smtClean="0">
              <a:solidFill>
                <a:schemeClr val="bg1"/>
              </a:solidFill>
            </a:endParaRPr>
          </a:p>
          <a:p>
            <a:pPr marL="514350" indent="-514350">
              <a:spcBef>
                <a:spcPct val="20000"/>
              </a:spcBef>
            </a:pP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Ocena formalna polega na sprawdzeniu czy: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14350" indent="-514350">
              <a:spcBef>
                <a:spcPct val="20000"/>
              </a:spcBef>
            </a:pPr>
            <a:endParaRPr lang="pl-PL" sz="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85800" lvl="0" indent="-685800" algn="just">
              <a:buFont typeface="Wingdings" panose="05000000000000000000" pitchFamily="2" charset="2"/>
              <a:buChar char="§"/>
            </a:pP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projekt </a:t>
            </a: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został złożony na obowiązującym druku formularza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algn="just"/>
            <a:endParaRPr lang="pl-PL" sz="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85800" lvl="0" indent="-685800" algn="just">
              <a:buFont typeface="Wingdings" panose="05000000000000000000" pitchFamily="2" charset="2"/>
              <a:buChar char="§"/>
            </a:pP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projekt </a:t>
            </a: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został sporządzony w języku 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polskim, </a:t>
            </a: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pismem czytelnym lub komputerowo, lub na maszynie do pisania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85800" lvl="0" indent="-685800" algn="just">
              <a:buFont typeface="Wingdings" panose="05000000000000000000" pitchFamily="2" charset="2"/>
              <a:buChar char="§"/>
            </a:pPr>
            <a:endParaRPr lang="pl-PL" sz="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85800" lvl="0" indent="-685800" algn="just">
              <a:buFont typeface="Wingdings" panose="05000000000000000000" pitchFamily="2" charset="2"/>
              <a:buChar char="§"/>
            </a:pP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wszystkie </a:t>
            </a: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pola formularza zostały wypełnione zgodnie ze wskazówkami zawartymi w rubrykach formularza i zawierają wszelkie wymagane informacje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85800" lvl="0" indent="-685800" algn="just">
              <a:buFont typeface="Wingdings" panose="05000000000000000000" pitchFamily="2" charset="2"/>
              <a:buChar char="§"/>
            </a:pPr>
            <a:endParaRPr lang="pl-PL" sz="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85800" lvl="0" indent="-685800" algn="just"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projekt został podpisany przez Lidera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85800" lvl="0" indent="-685800" algn="just">
              <a:buFont typeface="Wingdings" panose="05000000000000000000" pitchFamily="2" charset="2"/>
              <a:buChar char="§"/>
            </a:pPr>
            <a:endParaRPr lang="pl-PL" sz="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85800" lvl="0" indent="-685800" algn="just"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projekt został złożony w terminie 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od 16.05.2022 r. do 17.06.2022 r.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85800" lvl="0" indent="-685800" algn="just">
              <a:buFont typeface="Wingdings" panose="05000000000000000000" pitchFamily="2" charset="2"/>
              <a:buChar char="§"/>
            </a:pPr>
            <a:endParaRPr lang="pl-PL" sz="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85800" lvl="0" indent="-685800" algn="just">
              <a:buFont typeface="Wingdings" panose="05000000000000000000" pitchFamily="2" charset="2"/>
              <a:buChar char="§"/>
            </a:pP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projekt został </a:t>
            </a: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poparty przez wymaganą liczbę mieszkańców 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– dotyczy tylko projektów zlokalizowanych </a:t>
            </a: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 mieście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32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32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lang="pl-PL" sz="32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711110" y="1974719"/>
            <a:ext cx="1440160" cy="400110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6F176F"/>
                </a:solidFill>
              </a:rPr>
              <a:t>FORMALNA</a:t>
            </a:r>
            <a:endParaRPr lang="pl-PL" sz="2000" b="1" dirty="0">
              <a:solidFill>
                <a:srgbClr val="6F17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3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1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611561" y="1340768"/>
            <a:ext cx="8136904" cy="544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indent="-514350">
              <a:spcBef>
                <a:spcPct val="20000"/>
              </a:spcBef>
            </a:pPr>
            <a:r>
              <a:rPr lang="pl-P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OCENA PROJEKTU</a:t>
            </a:r>
            <a:endParaRPr lang="en-US" sz="2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spcBef>
                <a:spcPct val="20000"/>
              </a:spcBef>
            </a:pPr>
            <a:endParaRPr lang="en-US" b="1" u="sng" dirty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>
              <a:spcBef>
                <a:spcPct val="20000"/>
              </a:spcBef>
            </a:pPr>
            <a:endParaRPr lang="en-US" sz="800" b="1" dirty="0" smtClean="0">
              <a:solidFill>
                <a:srgbClr val="002060"/>
              </a:solidFill>
            </a:endParaRPr>
          </a:p>
          <a:p>
            <a:pPr marL="514350" indent="-514350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Oceny </a:t>
            </a:r>
            <a:r>
              <a:rPr lang="pl-P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merytorycznej złożonych projektów dokonuje Komisja powołana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przez Burmistrza Polkowice, </a:t>
            </a:r>
            <a:r>
              <a:rPr lang="pl-P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składająca się z pracowników Urzędu Gminy </a:t>
            </a:r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Polkowice.   </a:t>
            </a:r>
            <a:endParaRPr lang="pl-PL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spcBef>
                <a:spcPct val="20000"/>
              </a:spcBef>
            </a:pPr>
            <a:endParaRPr lang="pl-PL" sz="1400" b="1" dirty="0">
              <a:solidFill>
                <a:schemeClr val="bg1"/>
              </a:solidFill>
            </a:endParaRPr>
          </a:p>
          <a:p>
            <a:pPr marL="514350" indent="-514350">
              <a:spcBef>
                <a:spcPct val="20000"/>
              </a:spcBef>
            </a:pPr>
            <a:r>
              <a:rPr lang="pl-PL" sz="2000" b="1" dirty="0" smtClean="0">
                <a:solidFill>
                  <a:schemeClr val="bg1"/>
                </a:solidFill>
              </a:rPr>
              <a:t> 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Kryteria oceny merytorycznej: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czy projekt wynika z zadań własnych gminy;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czy projekt jest zlokalizowany na nieruchomościach stanowiących mienie gminy Polkowice;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czy projekt jest zgodny z aktualnym Miejscowym Planem </a:t>
            </a:r>
            <a:r>
              <a:rPr lang="en-U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</a:t>
            </a:r>
            <a:r>
              <a:rPr lang="pl-PL" sz="17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agospodarowania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Przestrzennego;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czy projekt jest możliwy do zrealizowania w roku budżetowym 2023;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l-PL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czy koszty realizacji projektu wskazane przez Lidera zostały oszacowane rzetelnie 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 </a:t>
            </a:r>
            <a:r>
              <a:rPr lang="pl-PL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obejmują wszystkie koszty jego wykonania (projekt nie wymaga dodatkowych nakładów finansowych);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pl-PL" sz="2000" b="1" dirty="0" smtClean="0">
              <a:solidFill>
                <a:schemeClr val="bg1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B091C-BB08-4349-84EC-F5332D01F2BE}" type="slidenum">
              <a:rPr lang="pl-PL" smtClean="0">
                <a:solidFill>
                  <a:srgbClr val="FFC000"/>
                </a:solidFill>
              </a:rPr>
              <a:pPr/>
              <a:t>23</a:t>
            </a:fld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686189" y="1884894"/>
            <a:ext cx="1928258" cy="400110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6F176F"/>
                </a:solidFill>
              </a:rPr>
              <a:t>MERYTORYCZNA</a:t>
            </a:r>
            <a:endParaRPr lang="pl-PL" sz="2000" b="1" dirty="0">
              <a:solidFill>
                <a:srgbClr val="6F17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461962" y="1484784"/>
            <a:ext cx="8229600" cy="5373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/>
            <a:endParaRPr lang="pl-PL" sz="2400" dirty="0">
              <a:solidFill>
                <a:schemeClr val="bg1"/>
              </a:solidFill>
            </a:endParaRPr>
          </a:p>
          <a:p>
            <a:pPr lvl="0"/>
            <a:endParaRPr lang="pl-PL" sz="2400" dirty="0">
              <a:solidFill>
                <a:schemeClr val="bg1"/>
              </a:solidFill>
            </a:endParaRP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czy szacunkowe koszty realizacji projektu wskazane przez Lidera nie przekraczają limitów kwot określonych w Zarządzeniu Burmistrza;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czy zostały przewidziane roczne koszty eksploatacji i utrzymania, które nie przekraczają 10% wartości realizacji projektu;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czy projekt jest zgodny z przepisami obowiązującego prawa;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czy realizacja projektu i jego funkcjonalność nie jest uwarunkowana realizacją innych przedsięwzięć;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pl-PL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zy projekt nie koliduje z zakresem przedsięwzięć, zaplanowanych </a:t>
            </a:r>
            <a:b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 budżecie gminy Polkowice lub w Wieloletnim Planie Finansowym, bądź też dla których gmina posiada opracowaną dokumentację techniczną lub podjęła działania </a:t>
            </a:r>
            <a:b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 celu jej opracowania.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B091C-BB08-4349-84EC-F5332D01F2BE}" type="slidenum">
              <a:rPr lang="pl-PL" smtClean="0">
                <a:solidFill>
                  <a:srgbClr val="FFC000"/>
                </a:solidFill>
              </a:rPr>
              <a:pPr/>
              <a:t>24</a:t>
            </a:fld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611561" y="1340768"/>
            <a:ext cx="8136904" cy="544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indent="-514350">
              <a:spcBef>
                <a:spcPct val="20000"/>
              </a:spcBef>
            </a:pPr>
            <a:r>
              <a:rPr lang="pl-P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OCENA PROJEKTU</a:t>
            </a:r>
            <a:endParaRPr lang="en-US" sz="2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spcBef>
                <a:spcPct val="20000"/>
              </a:spcBef>
            </a:pPr>
            <a:endParaRPr lang="en-US" b="1" u="sng" dirty="0">
              <a:solidFill>
                <a:schemeClr val="tx2">
                  <a:lumMod val="75000"/>
                </a:schemeClr>
              </a:solidFill>
            </a:endParaRPr>
          </a:p>
          <a:p>
            <a:pPr marL="514350" indent="-514350">
              <a:spcBef>
                <a:spcPct val="20000"/>
              </a:spcBef>
            </a:pPr>
            <a:endParaRPr lang="en-US" sz="800" b="1" dirty="0" smtClean="0">
              <a:solidFill>
                <a:srgbClr val="002060"/>
              </a:solidFill>
            </a:endParaRPr>
          </a:p>
          <a:p>
            <a:r>
              <a:rPr lang="pl-PL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c.d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l-PL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pl-PL" sz="2000" b="1" dirty="0" smtClean="0">
              <a:solidFill>
                <a:schemeClr val="bg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86189" y="1884894"/>
            <a:ext cx="1928258" cy="400110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6F176F"/>
                </a:solidFill>
              </a:rPr>
              <a:t>MERYTORYCZNA</a:t>
            </a:r>
            <a:endParaRPr lang="pl-PL" sz="2000" b="1" dirty="0">
              <a:solidFill>
                <a:srgbClr val="6F17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6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9894" y="1124744"/>
            <a:ext cx="8229600" cy="108012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Uzupełnianie braków i wnoszenie </a:t>
            </a:r>
            <a:r>
              <a:rPr lang="pl-PL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odwołań</a:t>
            </a:r>
            <a:endParaRPr lang="pl-PL" sz="2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endParaRPr lang="pl-PL" dirty="0"/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-215985" y="2692573"/>
            <a:ext cx="4794484" cy="3588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indent="-514350" algn="just"/>
            <a:r>
              <a:rPr lang="pl-PL" sz="3200" dirty="0"/>
              <a:t>	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 przypadku stwierdzenia braków formalnych,  Lider zostaje wezwany do ich usunięcia w terminie </a:t>
            </a:r>
            <a:r>
              <a:rPr lang="pl-PL" sz="17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 dni roboczych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– nieusunięcie braków w wyznaczonym terminie spowoduje odrzucenie projektu.</a:t>
            </a:r>
          </a:p>
          <a:p>
            <a:pPr marL="514350" indent="-514350" algn="just"/>
            <a:r>
              <a:rPr lang="pl-PL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 przypadku pozytywnego wyniku oceny formalnej, projekt zostaje przekazany Komisji do oceny merytorycznej. </a:t>
            </a:r>
          </a:p>
          <a:p>
            <a:pPr marL="514350" indent="-514350" algn="just">
              <a:spcBef>
                <a:spcPct val="20000"/>
              </a:spcBef>
            </a:pPr>
            <a:r>
              <a:rPr lang="pl-PL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endParaRPr lang="pl-PL" sz="3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32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lang="pl-PL" sz="32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B091C-BB08-4349-84EC-F5332D01F2BE}" type="slidenum">
              <a:rPr lang="pl-PL" smtClean="0">
                <a:solidFill>
                  <a:srgbClr val="FFC000"/>
                </a:solidFill>
              </a:rPr>
              <a:pPr/>
              <a:t>25</a:t>
            </a:fld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4" name="Symbol zastępczy zawartości 2"/>
          <p:cNvSpPr txBox="1">
            <a:spLocks/>
          </p:cNvSpPr>
          <p:nvPr/>
        </p:nvSpPr>
        <p:spPr>
          <a:xfrm>
            <a:off x="4154978" y="2852936"/>
            <a:ext cx="4648892" cy="3362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514350" algn="just">
              <a:spcBef>
                <a:spcPct val="20000"/>
              </a:spcBef>
            </a:pPr>
            <a:r>
              <a:rPr lang="pl-PL" sz="2000" b="1" dirty="0" smtClean="0">
                <a:solidFill>
                  <a:schemeClr val="bg1"/>
                </a:solidFill>
              </a:rPr>
              <a:t>	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 przypadku stwierdzenia braków,  Lider zostaje wezwany do ich usunięcia </a:t>
            </a:r>
            <a:b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 terminie </a:t>
            </a:r>
            <a:r>
              <a:rPr lang="pl-PL" sz="17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7 dni roboczych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– nieusunięcie braków w wyznaczonym terminie spowoduje odrzucenie projektu. </a:t>
            </a:r>
            <a:b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 przypadku pozytywnego wyniku oceny merytorycznej, projekt zostaje przekazany pod głosowanie</a:t>
            </a:r>
            <a:r>
              <a:rPr lang="en-U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mieszkańców. </a:t>
            </a:r>
          </a:p>
          <a:p>
            <a:pPr marL="514350" indent="-514350">
              <a:spcBef>
                <a:spcPct val="20000"/>
              </a:spcBef>
            </a:pP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32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32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lang="pl-PL" sz="3200" dirty="0" smtClean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1835696" y="2006655"/>
            <a:ext cx="1440160" cy="707886"/>
          </a:xfrm>
          <a:prstGeom prst="rect">
            <a:avLst/>
          </a:prstGeom>
          <a:noFill/>
          <a:ln w="22225"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7030A0"/>
                </a:solidFill>
              </a:rPr>
              <a:t>OCENA</a:t>
            </a:r>
          </a:p>
          <a:p>
            <a:pPr algn="ctr"/>
            <a:r>
              <a:rPr lang="pl-PL" sz="2000" b="1" dirty="0" smtClean="0">
                <a:solidFill>
                  <a:srgbClr val="7030A0"/>
                </a:solidFill>
              </a:rPr>
              <a:t>FORMALNA</a:t>
            </a:r>
            <a:endParaRPr lang="pl-PL" sz="2000" b="1" dirty="0">
              <a:solidFill>
                <a:srgbClr val="7030A0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5714079" y="2006655"/>
            <a:ext cx="2016224" cy="707886"/>
          </a:xfrm>
          <a:prstGeom prst="rect">
            <a:avLst/>
          </a:prstGeom>
          <a:noFill/>
          <a:ln w="22225"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7030A0"/>
                </a:solidFill>
              </a:rPr>
              <a:t>OCENA</a:t>
            </a:r>
          </a:p>
          <a:p>
            <a:pPr algn="ctr"/>
            <a:r>
              <a:rPr lang="pl-PL" sz="2000" b="1" dirty="0" smtClean="0">
                <a:solidFill>
                  <a:srgbClr val="7030A0"/>
                </a:solidFill>
              </a:rPr>
              <a:t>MERYTORYCZNA</a:t>
            </a:r>
            <a:endParaRPr lang="pl-PL" sz="2000" b="1" dirty="0">
              <a:solidFill>
                <a:srgbClr val="7030A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95536" y="5157192"/>
            <a:ext cx="8352928" cy="1169551"/>
          </a:xfrm>
          <a:prstGeom prst="rect">
            <a:avLst/>
          </a:prstGeom>
          <a:solidFill>
            <a:schemeClr val="tx1">
              <a:lumMod val="50000"/>
              <a:lumOff val="50000"/>
              <a:alpha val="8000"/>
            </a:schemeClr>
          </a:solidFill>
          <a:ln w="19050"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tx2">
                    <a:lumMod val="50000"/>
                  </a:schemeClr>
                </a:solidFill>
              </a:rPr>
              <a:t>W przypadku negatywnego wyniku zarówno oceny formalnej jak i merytorycznej, </a:t>
            </a:r>
          </a:p>
          <a:p>
            <a:pPr algn="ctr"/>
            <a:r>
              <a:rPr lang="pl-PL" sz="1400" b="1" dirty="0" smtClean="0">
                <a:solidFill>
                  <a:schemeClr val="tx2">
                    <a:lumMod val="50000"/>
                  </a:schemeClr>
                </a:solidFill>
              </a:rPr>
              <a:t>Liderowi </a:t>
            </a:r>
            <a:r>
              <a:rPr lang="pl-PL" sz="1400" b="1" dirty="0">
                <a:solidFill>
                  <a:schemeClr val="tx2">
                    <a:lumMod val="50000"/>
                  </a:schemeClr>
                </a:solidFill>
              </a:rPr>
              <a:t>przysługuje </a:t>
            </a:r>
            <a:r>
              <a:rPr lang="pl-PL" sz="1400" b="1" dirty="0" smtClean="0">
                <a:solidFill>
                  <a:schemeClr val="tx2">
                    <a:lumMod val="50000"/>
                  </a:schemeClr>
                </a:solidFill>
              </a:rPr>
              <a:t>prawo do wniesienia </a:t>
            </a:r>
            <a:r>
              <a:rPr lang="pl-PL" sz="1400" b="1" dirty="0">
                <a:solidFill>
                  <a:schemeClr val="tx2">
                    <a:lumMod val="50000"/>
                  </a:schemeClr>
                </a:solidFill>
              </a:rPr>
              <a:t>odwołania w terminie 7 dni kalendarzowych </a:t>
            </a:r>
            <a:endParaRPr lang="pl-PL" sz="1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pl-PL" sz="1400" b="1" dirty="0" smtClean="0">
                <a:solidFill>
                  <a:schemeClr val="tx2">
                    <a:lumMod val="50000"/>
                  </a:schemeClr>
                </a:solidFill>
              </a:rPr>
              <a:t>od </a:t>
            </a:r>
            <a:r>
              <a:rPr lang="pl-PL" sz="1400" b="1" dirty="0">
                <a:solidFill>
                  <a:schemeClr val="tx2">
                    <a:lumMod val="50000"/>
                  </a:schemeClr>
                </a:solidFill>
              </a:rPr>
              <a:t>uzyskania informacji </a:t>
            </a:r>
            <a:r>
              <a:rPr lang="pl-PL" sz="1400" b="1" dirty="0" smtClean="0">
                <a:solidFill>
                  <a:schemeClr val="tx2">
                    <a:lumMod val="50000"/>
                  </a:schemeClr>
                </a:solidFill>
              </a:rPr>
              <a:t>o </a:t>
            </a:r>
            <a:r>
              <a:rPr lang="pl-PL" sz="1400" b="1" dirty="0">
                <a:solidFill>
                  <a:schemeClr val="tx2">
                    <a:lumMod val="50000"/>
                  </a:schemeClr>
                </a:solidFill>
              </a:rPr>
              <a:t>negatywnym wyniku oceny</a:t>
            </a:r>
            <a:r>
              <a:rPr lang="pl-PL" sz="1400" b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</a:p>
          <a:p>
            <a:pPr algn="ctr"/>
            <a:r>
              <a:rPr lang="pl-PL" sz="1400" b="1" dirty="0" smtClean="0">
                <a:solidFill>
                  <a:schemeClr val="tx2">
                    <a:lumMod val="50000"/>
                  </a:schemeClr>
                </a:solidFill>
              </a:rPr>
              <a:t>Ostateczną decyzję w sprawie podejmuje Burmistrz Polkowic, po zapoznaniu się </a:t>
            </a:r>
            <a:br>
              <a:rPr lang="pl-PL" sz="14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1400" b="1" dirty="0" smtClean="0">
                <a:solidFill>
                  <a:schemeClr val="tx2">
                    <a:lumMod val="50000"/>
                  </a:schemeClr>
                </a:solidFill>
              </a:rPr>
              <a:t>z ponownymi opiniami oceniających.</a:t>
            </a:r>
            <a:endParaRPr lang="pl-PL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4644008" y="2852936"/>
            <a:ext cx="0" cy="2232248"/>
          </a:xfrm>
          <a:prstGeom prst="line">
            <a:avLst/>
          </a:prstGeom>
          <a:ln w="73025"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3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		</a:t>
            </a:r>
            <a:endParaRPr lang="pl-PL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7010400" y="6487120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26</a:t>
            </a:fld>
            <a:endParaRPr lang="pl-PL" dirty="0">
              <a:solidFill>
                <a:srgbClr val="7030A0"/>
              </a:solidFill>
            </a:endParaRPr>
          </a:p>
        </p:txBody>
      </p:sp>
      <p:sp>
        <p:nvSpPr>
          <p:cNvPr id="17" name="Pagon 16"/>
          <p:cNvSpPr/>
          <p:nvPr/>
        </p:nvSpPr>
        <p:spPr>
          <a:xfrm>
            <a:off x="393107" y="2636912"/>
            <a:ext cx="484417" cy="234778"/>
          </a:xfrm>
          <a:prstGeom prst="chevron">
            <a:avLst/>
          </a:prstGeom>
          <a:solidFill>
            <a:schemeClr val="bg1">
              <a:lumMod val="7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4" name="Symbol zastępczy zawartości 2"/>
          <p:cNvSpPr txBox="1">
            <a:spLocks/>
          </p:cNvSpPr>
          <p:nvPr/>
        </p:nvSpPr>
        <p:spPr>
          <a:xfrm>
            <a:off x="635315" y="1267520"/>
            <a:ext cx="8086964" cy="4896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</a:pPr>
            <a:r>
              <a:rPr lang="pl-PL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GŁOSOWANIE</a:t>
            </a:r>
          </a:p>
          <a:p>
            <a:pPr marL="971550" lvl="1" indent="-514350" algn="just">
              <a:spcBef>
                <a:spcPct val="20000"/>
              </a:spcBef>
            </a:pPr>
            <a:endParaRPr lang="pl-PL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971550" lvl="1" indent="-514350" algn="just">
              <a:spcBef>
                <a:spcPct val="20000"/>
              </a:spcBef>
            </a:pPr>
            <a:endParaRPr lang="pl-PL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971550" lvl="1" indent="-514350" algn="just">
              <a:spcBef>
                <a:spcPct val="20000"/>
              </a:spcBef>
            </a:pPr>
            <a:r>
              <a:rPr lang="pl-PL" sz="20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Punkty do głosowania bezpośredniego będą się mieściły w:</a:t>
            </a:r>
          </a:p>
          <a:p>
            <a:pPr algn="just">
              <a:spcBef>
                <a:spcPct val="20000"/>
              </a:spcBef>
            </a:pPr>
            <a:endParaRPr lang="en-US" sz="800" b="1" dirty="0" smtClean="0">
              <a:solidFill>
                <a:schemeClr val="bg1"/>
              </a:solidFill>
            </a:endParaRPr>
          </a:p>
          <a:p>
            <a:pPr algn="just">
              <a:spcBef>
                <a:spcPct val="20000"/>
              </a:spcBef>
            </a:pPr>
            <a:r>
              <a:rPr lang="pl-PL" sz="2000" b="1" dirty="0" smtClean="0">
                <a:solidFill>
                  <a:schemeClr val="bg1"/>
                </a:solidFill>
              </a:rPr>
              <a:t>	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Urzędzie Gminy Polkowice, ul. Rynek 1, </a:t>
            </a:r>
          </a:p>
          <a:p>
            <a:pPr algn="just">
              <a:spcBef>
                <a:spcPct val="20000"/>
              </a:spcBef>
            </a:pPr>
            <a:endParaRPr lang="pl-PL" sz="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spcBef>
                <a:spcPct val="20000"/>
              </a:spcBef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Polkowickim Centrum Usług Zdrowotnych, ul. Kard. B. Kominka 7, </a:t>
            </a:r>
          </a:p>
          <a:p>
            <a:pPr algn="just">
              <a:spcBef>
                <a:spcPct val="20000"/>
              </a:spcBef>
            </a:pPr>
            <a:endParaRPr lang="pl-PL" sz="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spcBef>
                <a:spcPct val="20000"/>
              </a:spcBef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Uczelni Jana Wyżykowskiego, ul. Skalników 6 b, </a:t>
            </a:r>
          </a:p>
          <a:p>
            <a:pPr algn="just">
              <a:spcBef>
                <a:spcPct val="20000"/>
              </a:spcBef>
            </a:pPr>
            <a:endParaRPr lang="pl-PL" sz="1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spcBef>
                <a:spcPct val="20000"/>
              </a:spcBef>
            </a:pPr>
            <a:r>
              <a:rPr lang="pl-PL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Ośrodku Pomocy Społecznej , ul. Lipowa 2,</a:t>
            </a:r>
          </a:p>
          <a:p>
            <a:pPr algn="just">
              <a:spcBef>
                <a:spcPct val="20000"/>
              </a:spcBef>
            </a:pPr>
            <a:endParaRPr lang="pl-PL" sz="7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spcBef>
                <a:spcPct val="20000"/>
              </a:spcBef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oraz - w wyznaczonym dniu - w każdym z sołectw gminy Polkowice 	(</a:t>
            </a:r>
            <a:r>
              <a:rPr lang="pl-PL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harmonogram głosowania w poszczególnych sołectwach zostanie 	podany do publicznej wiadomości najpóźniej na 7 dni przed 	rozpoczęciem głosowania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).</a:t>
            </a:r>
            <a:endParaRPr lang="pl-PL" sz="3200" dirty="0" smtClean="0"/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2" t="14473" r="38201"/>
          <a:stretch/>
        </p:blipFill>
        <p:spPr bwMode="auto">
          <a:xfrm>
            <a:off x="827584" y="2996952"/>
            <a:ext cx="648072" cy="255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2" t="14473" r="38201" b="67180"/>
          <a:stretch/>
        </p:blipFill>
        <p:spPr bwMode="auto">
          <a:xfrm>
            <a:off x="887049" y="5109567"/>
            <a:ext cx="648072" cy="54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pole tekstowe 21"/>
          <p:cNvSpPr txBox="1"/>
          <p:nvPr/>
        </p:nvSpPr>
        <p:spPr>
          <a:xfrm>
            <a:off x="639900" y="2141240"/>
            <a:ext cx="5228244" cy="400110"/>
          </a:xfrm>
          <a:prstGeom prst="rect">
            <a:avLst/>
          </a:prstGeom>
          <a:noFill/>
          <a:ln w="19050"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6F176F"/>
                </a:solidFill>
              </a:rPr>
              <a:t>TERMIN: od </a:t>
            </a:r>
            <a:r>
              <a:rPr lang="pl-PL" sz="2000" b="1" dirty="0">
                <a:solidFill>
                  <a:srgbClr val="6F176F"/>
                </a:solidFill>
              </a:rPr>
              <a:t>5</a:t>
            </a:r>
            <a:r>
              <a:rPr lang="pl-PL" sz="2000" b="1" dirty="0" smtClean="0">
                <a:solidFill>
                  <a:srgbClr val="6F176F"/>
                </a:solidFill>
              </a:rPr>
              <a:t> września do 19 września 2022 </a:t>
            </a:r>
            <a:endParaRPr lang="pl-PL" sz="2000" b="1" dirty="0">
              <a:solidFill>
                <a:srgbClr val="6F17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8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" y="-2826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ymbol zastępczy zawartości 2"/>
          <p:cNvSpPr txBox="1">
            <a:spLocks/>
          </p:cNvSpPr>
          <p:nvPr/>
        </p:nvSpPr>
        <p:spPr>
          <a:xfrm>
            <a:off x="897540" y="1556792"/>
            <a:ext cx="7778915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/>
            <a:endParaRPr lang="pl-PL" sz="3200" b="1" dirty="0" smtClean="0">
              <a:solidFill>
                <a:schemeClr val="bg1"/>
              </a:solidFill>
            </a:endParaRPr>
          </a:p>
          <a:p>
            <a:pPr lvl="0"/>
            <a:r>
              <a:rPr lang="pl-PL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Sposób głosowania</a:t>
            </a:r>
          </a:p>
          <a:p>
            <a:pPr lvl="0" algn="just"/>
            <a:endParaRPr lang="pl-PL" sz="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algn="just"/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Głosowanie na projekty będzie możliwe za pośrednictwem środków komunikacji elektronicznej oraz w sposób tradycyjny, poprzez wypełnienie karty do głosowania.</a:t>
            </a:r>
          </a:p>
          <a:p>
            <a:pPr lvl="0" algn="just"/>
            <a:endParaRPr lang="pl-PL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algn="just"/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 miejscach wyznaczonych do głosowania można będzie pobrać karty do głosowania oraz uzyskać dostęp do opisów propozycji zadań zgłoszonych do realizacji  w ramach PBO 2023, poddanych pod głosowanie.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010400" y="6501978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27</a:t>
            </a:fld>
            <a:endParaRPr lang="pl-PL" dirty="0">
              <a:solidFill>
                <a:srgbClr val="7030A0"/>
              </a:solidFill>
            </a:endParaRPr>
          </a:p>
        </p:txBody>
      </p:sp>
      <p:sp>
        <p:nvSpPr>
          <p:cNvPr id="13" name="Pagon 12"/>
          <p:cNvSpPr/>
          <p:nvPr/>
        </p:nvSpPr>
        <p:spPr>
          <a:xfrm>
            <a:off x="413124" y="3068960"/>
            <a:ext cx="484417" cy="234778"/>
          </a:xfrm>
          <a:prstGeom prst="chevron">
            <a:avLst/>
          </a:prstGeom>
          <a:solidFill>
            <a:schemeClr val="bg1">
              <a:lumMod val="7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080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5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ymbol zastępczy zawartości 2"/>
          <p:cNvSpPr txBox="1">
            <a:spLocks/>
          </p:cNvSpPr>
          <p:nvPr/>
        </p:nvSpPr>
        <p:spPr>
          <a:xfrm>
            <a:off x="467544" y="2924944"/>
            <a:ext cx="8136904" cy="4347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/>
            <a:endParaRPr lang="pl-PL" sz="2000" b="1" dirty="0" smtClean="0">
              <a:solidFill>
                <a:schemeClr val="bg1"/>
              </a:solidFill>
            </a:endParaRPr>
          </a:p>
          <a:p>
            <a:pPr algn="just"/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 kartach do głosowania mieszkańcy gminy Polkowice dokonują wyboru </a:t>
            </a:r>
            <a:r>
              <a:rPr lang="pl-PL" sz="20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jednej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propozycji spośród projektów poddanych pod głosowanie.</a:t>
            </a:r>
          </a:p>
          <a:p>
            <a:pPr algn="just"/>
            <a:endParaRPr lang="pl-PL" sz="12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 algn="just"/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 przypadku uzyskania równej ilości głosów przez dwa albo więcej projektów, o kolejności na liście rankingowej decyduje publiczne losowanie.</a:t>
            </a:r>
          </a:p>
          <a:p>
            <a:endParaRPr lang="pl-PL" sz="1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l-PL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endParaRPr lang="pl-PL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r>
              <a:rPr lang="pl-PL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 przypadku oddania przez tę samą osobę głosu drogą elektroniczną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 </a:t>
            </a:r>
            <a:r>
              <a:rPr lang="pl-PL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 formie papierowej decyduje głos oddany drogą elektroniczną.</a:t>
            </a:r>
          </a:p>
          <a:p>
            <a:endParaRPr lang="pl-PL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997774" y="6511503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28</a:t>
            </a:fld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1" t="23859" r="27755" b="24689"/>
          <a:stretch/>
        </p:blipFill>
        <p:spPr bwMode="auto">
          <a:xfrm>
            <a:off x="6890851" y="548680"/>
            <a:ext cx="1653768" cy="184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80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3" y="-1891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1600" y="1395695"/>
            <a:ext cx="7704856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l-PL" sz="2000" dirty="0" smtClean="0"/>
          </a:p>
          <a:p>
            <a:pPr marL="0" lvl="0" indent="0" algn="just">
              <a:buNone/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marL="0" lvl="0" indent="0" algn="just">
              <a:buNone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Minimalna wymagana liczba głosów ważnych, oddanych na projekt wynosi: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dla projektu zlokalizowanego na terenie miasta Polkowice - 50 głosów;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dla projektu zlokalizowanego na terenie wiejskim:</a:t>
            </a:r>
          </a:p>
          <a:p>
            <a:pPr marL="0" lvl="0" indent="0">
              <a:buNone/>
            </a:pPr>
            <a:r>
              <a:rPr lang="pl-PL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we wsi do 200 mieszkańców – 5 głosów,</a:t>
            </a:r>
          </a:p>
          <a:p>
            <a:pPr marL="0" lvl="0" indent="0">
              <a:buNone/>
            </a:pPr>
            <a:r>
              <a:rPr lang="pl-PL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we wsi od 201 do 500 mieszkańców – 10 głosów,</a:t>
            </a:r>
          </a:p>
          <a:p>
            <a:pPr marL="0" lvl="0" indent="0">
              <a:buNone/>
            </a:pPr>
            <a:r>
              <a:rPr lang="pl-PL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we wsi powyżej 501 mieszkańców – 15 głosów.</a:t>
            </a:r>
          </a:p>
          <a:p>
            <a:pPr marL="0" lvl="0" indent="0">
              <a:buNone/>
            </a:pPr>
            <a:endParaRPr lang="pl-PL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0" indent="0" algn="just">
              <a:buNone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Niespełnienie przez dany projekt powyższych kryteriów spowoduje, że taki projekt nie będzie mógł być brany pod uwagę podczas układania list rankingowych.</a:t>
            </a:r>
          </a:p>
        </p:txBody>
      </p:sp>
      <p:sp>
        <p:nvSpPr>
          <p:cNvPr id="11" name="Pagon 10"/>
          <p:cNvSpPr/>
          <p:nvPr/>
        </p:nvSpPr>
        <p:spPr>
          <a:xfrm>
            <a:off x="467544" y="2212542"/>
            <a:ext cx="484417" cy="234778"/>
          </a:xfrm>
          <a:prstGeom prst="chevron">
            <a:avLst/>
          </a:prstGeom>
          <a:solidFill>
            <a:schemeClr val="bg1">
              <a:lumMod val="7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038183" y="6492875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29</a:t>
            </a:fld>
            <a:endParaRPr lang="pl-PL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8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3</a:t>
            </a:fld>
            <a:endParaRPr lang="pl-PL" dirty="0">
              <a:solidFill>
                <a:srgbClr val="7030A0"/>
              </a:solidFill>
            </a:endParaRPr>
          </a:p>
        </p:txBody>
      </p:sp>
      <p:sp>
        <p:nvSpPr>
          <p:cNvPr id="12" name="Symbol zastępczy zawartości 2"/>
          <p:cNvSpPr txBox="1">
            <a:spLocks/>
          </p:cNvSpPr>
          <p:nvPr/>
        </p:nvSpPr>
        <p:spPr>
          <a:xfrm>
            <a:off x="424893" y="2221766"/>
            <a:ext cx="8229600" cy="5373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Uchwała nr XXXIII/467/18 Rady Miejskiej w Polkowicach z dnia </a:t>
            </a:r>
            <a:b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31 sierpnia 2018 r. w sprawie przeprowadzania na terenie gminy Polkowice konsultacji społecznych dotyczących Polkowickiego Budżetu Obywatelskiego;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endParaRPr lang="pl-PL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Uchwała nr III/30/18 Rady Miejskiej w </a:t>
            </a:r>
            <a:r>
              <a:rPr lang="pl-PL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olkowicach z dnia 20 grudnia 2018 r. zmieniająca uchwałę w sprawie przeprowadzenia na terenie gminy Polkowice konsultacji społecznych dotyczących Polkowickiego Budżetu Obywatelskiego;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pl-PL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Zarządzenie nr </a:t>
            </a:r>
            <a:r>
              <a:rPr lang="pl-PL" sz="2000" b="1" dirty="0" smtClean="0"/>
              <a:t>1793/22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Burmistrza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Polkowic z dnia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 maja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2022 r. </a:t>
            </a:r>
            <a:b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 sprawie Polkowickiego Budżetu Obywatelskiego na 2023 r.</a:t>
            </a:r>
          </a:p>
          <a:p>
            <a:pPr lvl="0" algn="just"/>
            <a:endParaRPr lang="pl-PL" sz="1400" b="1" dirty="0" smtClean="0">
              <a:solidFill>
                <a:srgbClr val="FF000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45571" y="1484784"/>
            <a:ext cx="6186669" cy="707886"/>
          </a:xfrm>
          <a:prstGeom prst="rect">
            <a:avLst/>
          </a:prstGeom>
          <a:noFill/>
          <a:ln w="19050">
            <a:noFill/>
          </a:ln>
          <a:effectLst>
            <a:innerShdw blurRad="63500" dist="50800" dir="8100000">
              <a:schemeClr val="tx1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 smtClean="0">
                <a:solidFill>
                  <a:srgbClr val="7030A0"/>
                </a:solidFill>
              </a:rPr>
              <a:t>Akty prawne regulujące zasady przeprowadzenia Polkowickiego Budżetu Obywatelskiego na 2023 r. </a:t>
            </a:r>
          </a:p>
        </p:txBody>
      </p:sp>
    </p:spTree>
    <p:extLst>
      <p:ext uri="{BB962C8B-B14F-4D97-AF65-F5344CB8AC3E}">
        <p14:creationId xmlns:p14="http://schemas.microsoft.com/office/powerpoint/2010/main" val="17089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90812" y="4205322"/>
            <a:ext cx="7838441" cy="279090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pl-PL" sz="2200" b="1" dirty="0" smtClean="0">
                <a:solidFill>
                  <a:schemeClr val="bg1"/>
                </a:solidFill>
              </a:rPr>
              <a:t>	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 przypadku, gdy w wyniku głosowania do realizacji zostaną wybrane projekty, których jednoczesna realizacja jest niemożliwa z uwagi na wzajemne ograniczenia lub występujące między tymi projektami kolizje, realizowany będzie ten projekt, który uzyskał większą liczbę głosów. </a:t>
            </a:r>
          </a:p>
          <a:p>
            <a:pPr algn="just">
              <a:buNone/>
            </a:pPr>
            <a:r>
              <a:rPr lang="pl-PL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endParaRPr lang="pl-PL" sz="17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buNone/>
            </a:pPr>
            <a:r>
              <a:rPr lang="pl-PL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pl-PL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 przypadku równej liczby głosów, o kolejności na liście rankingowej decyduje publiczne losowanie. </a:t>
            </a:r>
          </a:p>
          <a:p>
            <a:pPr lvl="0">
              <a:buNone/>
            </a:pPr>
            <a:r>
              <a:rPr lang="pl-PL" dirty="0" smtClean="0"/>
              <a:t> </a:t>
            </a:r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395568" y="2060848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32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Wybór projektu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7003107" y="6492875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30</a:t>
            </a:fld>
            <a:endParaRPr lang="pl-PL" dirty="0">
              <a:solidFill>
                <a:srgbClr val="7030A0"/>
              </a:solidFill>
            </a:endParaRPr>
          </a:p>
        </p:txBody>
      </p:sp>
      <p:sp>
        <p:nvSpPr>
          <p:cNvPr id="12" name="Pagon 11"/>
          <p:cNvSpPr/>
          <p:nvPr/>
        </p:nvSpPr>
        <p:spPr>
          <a:xfrm>
            <a:off x="571713" y="4293096"/>
            <a:ext cx="484417" cy="234778"/>
          </a:xfrm>
          <a:prstGeom prst="chevron">
            <a:avLst/>
          </a:prstGeom>
          <a:solidFill>
            <a:schemeClr val="bg1">
              <a:lumMod val="7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4" name="pole tekstowe 13"/>
          <p:cNvSpPr txBox="1"/>
          <p:nvPr/>
        </p:nvSpPr>
        <p:spPr>
          <a:xfrm>
            <a:off x="671602" y="2852936"/>
            <a:ext cx="8076862" cy="1323439"/>
          </a:xfrm>
          <a:prstGeom prst="rect">
            <a:avLst/>
          </a:prstGeom>
          <a:solidFill>
            <a:schemeClr val="bg1"/>
          </a:solidFill>
          <a:ln w="22225">
            <a:solidFill>
              <a:schemeClr val="bg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 smtClean="0">
                <a:solidFill>
                  <a:srgbClr val="7030A0"/>
                </a:solidFill>
              </a:rPr>
              <a:t>Projekty, które uzyskają największą liczbę głosów (w tym uzyskają wymagane minimum głosów),  a ich koszt zmieści się w puli środków przeznaczonych na poszczególne obszary, zostaną ujęte w projekcie budżetu gminy Polkowice na 2023 r. </a:t>
            </a:r>
            <a:endParaRPr lang="pl-PL" sz="2000" b="1" dirty="0">
              <a:solidFill>
                <a:srgbClr val="7030A0"/>
              </a:solidFill>
            </a:endParaRPr>
          </a:p>
        </p:txBody>
      </p:sp>
      <p:sp>
        <p:nvSpPr>
          <p:cNvPr id="9" name="Pagon 8"/>
          <p:cNvSpPr/>
          <p:nvPr/>
        </p:nvSpPr>
        <p:spPr>
          <a:xfrm>
            <a:off x="567040" y="5725106"/>
            <a:ext cx="484417" cy="234778"/>
          </a:xfrm>
          <a:prstGeom prst="chevron">
            <a:avLst/>
          </a:prstGeom>
          <a:solidFill>
            <a:schemeClr val="bg1">
              <a:lumMod val="7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5638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683568" y="3429000"/>
            <a:ext cx="799288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Zapraszamy do zgłaszania projektów </a:t>
            </a:r>
          </a:p>
          <a:p>
            <a:pPr algn="ctr"/>
            <a:r>
              <a:rPr lang="pl-PL" sz="3600" b="1" dirty="0" smtClean="0">
                <a:solidFill>
                  <a:srgbClr val="7030A0"/>
                </a:solidFill>
              </a:rPr>
              <a:t>w ramach PBO 2023!</a:t>
            </a:r>
            <a:endParaRPr lang="pl-PL" sz="3600" b="1" dirty="0">
              <a:solidFill>
                <a:srgbClr val="7030A0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31</a:t>
            </a:fld>
            <a:endParaRPr lang="pl-PL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1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6062" y="1918367"/>
            <a:ext cx="8229600" cy="4525963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endParaRPr lang="pl-PL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l-PL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l-PL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pl-PL" sz="2800" b="1" dirty="0" smtClean="0">
                <a:solidFill>
                  <a:schemeClr val="bg1"/>
                </a:solidFill>
              </a:rPr>
              <a:t>	     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3156</a:t>
            </a:r>
            <a:r>
              <a:rPr lang="pl-PL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oddanych głosów</a:t>
            </a:r>
            <a:endParaRPr lang="pl-PL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pl-PL" sz="2800" b="1" dirty="0" smtClean="0">
                <a:solidFill>
                  <a:schemeClr val="bg1"/>
                </a:solidFill>
              </a:rPr>
              <a:t>    	         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pl-PL" sz="2800" b="1" dirty="0" smtClean="0">
                <a:solidFill>
                  <a:schemeClr val="bg1"/>
                </a:solidFill>
              </a:rPr>
              <a:t>  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zgłoszonych projektów</a:t>
            </a:r>
            <a:endParaRPr lang="pl-PL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pl-PL" sz="2800" b="1" dirty="0" smtClean="0">
                <a:solidFill>
                  <a:schemeClr val="bg1"/>
                </a:solidFill>
              </a:rPr>
              <a:t>    	         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lang="pl-PL" sz="2800" b="1" dirty="0" smtClean="0">
                <a:solidFill>
                  <a:srgbClr val="00B0F0"/>
                </a:solidFill>
              </a:rPr>
              <a:t> </a:t>
            </a:r>
            <a:r>
              <a:rPr lang="pl-PL" sz="2800" b="1" dirty="0" smtClean="0">
                <a:solidFill>
                  <a:schemeClr val="bg1"/>
                </a:solidFill>
              </a:rPr>
              <a:t> 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projekty wybrane do realizacji </a:t>
            </a:r>
          </a:p>
          <a:p>
            <a:pPr marL="0" indent="0">
              <a:buNone/>
            </a:pP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ponad 500 tys. zł</a:t>
            </a:r>
            <a:r>
              <a:rPr lang="pl-PL" sz="2800" b="1" dirty="0" smtClean="0">
                <a:solidFill>
                  <a:srgbClr val="00B0F0"/>
                </a:solidFill>
              </a:rPr>
              <a:t> </a:t>
            </a:r>
            <a:r>
              <a:rPr lang="pl-PL" sz="2800" b="1" dirty="0" smtClean="0">
                <a:solidFill>
                  <a:schemeClr val="bg1"/>
                </a:solidFill>
              </a:rPr>
              <a:t>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koszt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zrealizowanych projektów</a:t>
            </a:r>
            <a:endParaRPr lang="pl-PL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997226" y="6492875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4</a:t>
            </a:fld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3074" name="Picture 2" descr="\\192.168.1.6\Wspolny\RF\PBO - Zdjęcia\IMG_20180702_1100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92"/>
          <a:stretch/>
        </p:blipFill>
        <p:spPr bwMode="auto">
          <a:xfrm>
            <a:off x="6516216" y="3933056"/>
            <a:ext cx="2004183" cy="2184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192.168.1.6\Wspolny\RF\PBO - Zdjęcia\IMG_20180627_0912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8" r="5591" b="43730"/>
          <a:stretch/>
        </p:blipFill>
        <p:spPr bwMode="auto">
          <a:xfrm>
            <a:off x="5900044" y="2060848"/>
            <a:ext cx="2620355" cy="1534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467544" y="2204864"/>
            <a:ext cx="1872208" cy="523220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pl-PL" sz="2800" b="1" u="sng" dirty="0" smtClean="0">
                <a:solidFill>
                  <a:srgbClr val="7030A0"/>
                </a:solidFill>
              </a:rPr>
              <a:t>PBO 2017</a:t>
            </a:r>
            <a:endParaRPr lang="pl-PL" sz="2800" b="1" u="sng" dirty="0">
              <a:solidFill>
                <a:srgbClr val="7030A0"/>
              </a:solidFill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461962" y="5532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Poprzednie edycje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7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1244438" y="548680"/>
            <a:ext cx="6696744" cy="908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Projekty wybrane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 PBO 2017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Symbol zastępczy zawartości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2337270"/>
              </p:ext>
            </p:extLst>
          </p:nvPr>
        </p:nvGraphicFramePr>
        <p:xfrm>
          <a:off x="1979712" y="1456988"/>
          <a:ext cx="4680518" cy="4844466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tblPr>
              <a:tblGrid>
                <a:gridCol w="288031"/>
                <a:gridCol w="3312368"/>
                <a:gridCol w="1080119"/>
              </a:tblGrid>
              <a:tr h="268656"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Arial"/>
                        </a:rPr>
                        <a:t>Lp.</a:t>
                      </a:r>
                      <a:endParaRPr lang="pl-PL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Arial"/>
                        </a:rPr>
                        <a:t>Nazwa projektu</a:t>
                      </a:r>
                      <a:endParaRPr lang="pl-PL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Arial"/>
                        </a:rPr>
                        <a:t>Lokalizacja</a:t>
                      </a:r>
                      <a:endParaRPr lang="pl-PL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9809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Plac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zabaw na osiedlu Dąbrowskiego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Dąbrowskiego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34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Oświetlenie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parkingu przy ul. Ociosowej;  oświetlenie </a:t>
                      </a: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chodnika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przy budynku wielorodzinnym ul. Ociosowa 31, 29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Gwarków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9809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Polkowice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ćwiczą! Polkowice miastem sportu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Gwarków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59809"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Siłownia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zewnętrzna na Osiedlu Hubala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5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Hubala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34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5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Rozbudowa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i modernizacja placu zabaw przy ulicy </a:t>
                      </a: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Ratowników</a:t>
                      </a:r>
                      <a:r>
                        <a:rPr lang="pl-PL" sz="1000" b="1" kern="1200" baseline="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w</a:t>
                      </a:r>
                      <a:r>
                        <a:rPr lang="pl-PL" sz="1000" b="1" kern="1200" baseline="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</a:t>
                      </a: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Polkowicach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Krupińskiego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83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6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„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Osiedlowe centrum sportu i </a:t>
                      </a: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rekreacji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etap I”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Polanka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9809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7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Siłownia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zewnętrzna na Osiedlu Polkowice Dolne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Polkowice Dolne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34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8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Modernizacja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placu zabaw na Osiedlu Sienkiewicza </a:t>
                      </a:r>
                      <a:endParaRPr lang="pl-PL" sz="1000" b="1" kern="1200" dirty="0" smtClean="0">
                        <a:solidFill>
                          <a:srgbClr val="25406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baseline="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</a:t>
                      </a: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(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przy ul. Skrzetuskiego od nr 26-34)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Sienkiewicza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9809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9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Zielone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podwórko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Stare Miasto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59809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10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</a:t>
                      </a:r>
                      <a:r>
                        <a:rPr lang="pl-PL" sz="1000" b="1" kern="1200" dirty="0" err="1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Street</a:t>
                      </a: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pl-PL" sz="1000" b="1" kern="1200" dirty="0" err="1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workout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park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Staszica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9809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11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„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Siłownia pod chmurką” w </a:t>
                      </a:r>
                      <a:r>
                        <a:rPr lang="pl-PL" sz="1000" b="1" kern="1200" dirty="0" err="1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Biedrzychowej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Biedrzychowa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59809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12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Guzicka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siłownia pod chmurką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Guzice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34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Kwieciste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„Witacze” z tablicami informacyjnymi oraz </a:t>
                      </a: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cztery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 figury kwiatowe w formie koszy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Kaźmierzów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59809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14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Siłownia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plenerowa w Komornikach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Komorniki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34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15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Siłownia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zewnętrzna plenerowa, Figura jelenia, Tablica </a:t>
                      </a: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edukacyjna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Moskorzyn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59809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16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Siłownia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pod chmurką w Pieszkowicach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Pieszkowice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9809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17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Siłownia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pod chmurką w Sobinie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Sobin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59809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18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Siłownia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zewnętrzna w miejscowości Sucha Górna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Sucha Górna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9809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19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Oświetlenie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boiska sportowego w </a:t>
                      </a:r>
                      <a:r>
                        <a:rPr lang="pl-PL" sz="1000" b="1" kern="1200" dirty="0" err="1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Tarnówku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Tarnówek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59809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</a:t>
                      </a:r>
                      <a:r>
                        <a:rPr lang="pl-PL" sz="1000" b="1" kern="1200" dirty="0" err="1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Trzebcz</a:t>
                      </a: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z Tradycjami – Dąb Papieski, Koń i Podkowa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err="1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Trzebcz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9809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21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Dwa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kontenery szatniowo-socjalne dla LZS Żelazny Most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Żelazny Most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59809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22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Aktywny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Żuków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Żuków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010400" y="6488840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5</a:t>
            </a:fld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16832"/>
            <a:ext cx="2549293" cy="465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01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4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251519" y="1916832"/>
            <a:ext cx="8440043" cy="4941168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endParaRPr lang="pl-PL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l-PL" b="1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l-PL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pl-PL" sz="2800" b="1" dirty="0" smtClean="0">
                <a:solidFill>
                  <a:schemeClr val="bg1"/>
                </a:solidFill>
              </a:rPr>
              <a:t>	     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1192</a:t>
            </a:r>
            <a:r>
              <a:rPr lang="pl-PL" sz="2800" b="1" dirty="0" smtClean="0">
                <a:solidFill>
                  <a:schemeClr val="bg1"/>
                </a:solidFill>
              </a:rPr>
              <a:t> 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oddanych głosów</a:t>
            </a:r>
            <a:endParaRPr lang="pl-PL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pl-PL" sz="2800" b="1" dirty="0" smtClean="0">
                <a:solidFill>
                  <a:schemeClr val="bg1"/>
                </a:solidFill>
              </a:rPr>
              <a:t>    	         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r>
              <a:rPr lang="pl-PL" sz="2800" b="1" dirty="0" smtClean="0">
                <a:solidFill>
                  <a:schemeClr val="bg1"/>
                </a:solidFill>
              </a:rPr>
              <a:t> 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zgłoszonych projektów</a:t>
            </a:r>
            <a:endParaRPr lang="pl-PL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pl-PL" sz="2800" b="1" dirty="0" smtClean="0">
                <a:solidFill>
                  <a:schemeClr val="bg1"/>
                </a:solidFill>
              </a:rPr>
              <a:t>     	</a:t>
            </a:r>
            <a:r>
              <a:rPr lang="pl-PL" sz="2800" b="1" dirty="0" smtClean="0">
                <a:solidFill>
                  <a:srgbClr val="00B0F0"/>
                </a:solidFill>
              </a:rPr>
              <a:t>         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r>
              <a:rPr lang="pl-PL" sz="2800" b="1" dirty="0" smtClean="0">
                <a:solidFill>
                  <a:srgbClr val="00B0F0"/>
                </a:solidFill>
              </a:rPr>
              <a:t> 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projektów wybranych do realizacji </a:t>
            </a:r>
          </a:p>
          <a:p>
            <a:pPr marL="0" indent="0">
              <a:buNone/>
            </a:pP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ponad 800 tys. zł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koszt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projektów  zrealizowanych  </a:t>
            </a:r>
          </a:p>
          <a:p>
            <a:endParaRPr lang="pl-PL" dirty="0"/>
          </a:p>
        </p:txBody>
      </p:sp>
      <p:pic>
        <p:nvPicPr>
          <p:cNvPr id="2" name="Picture 2" descr="\\192.168.1.6\Wspolny\KONRAD\stacja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86"/>
          <a:stretch/>
        </p:blipFill>
        <p:spPr bwMode="auto">
          <a:xfrm>
            <a:off x="6596447" y="3933056"/>
            <a:ext cx="1946385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010400" y="6506379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6</a:t>
            </a:fld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438" y="1988840"/>
            <a:ext cx="3019394" cy="1698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614362" y="7056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Poprzednie edycje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619944" y="2357264"/>
            <a:ext cx="1872208" cy="523220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pl-PL" sz="2800" b="1" u="sng" dirty="0" smtClean="0">
                <a:solidFill>
                  <a:srgbClr val="7030A0"/>
                </a:solidFill>
              </a:rPr>
              <a:t>PBO 2018</a:t>
            </a:r>
            <a:endParaRPr lang="pl-PL" sz="2800" b="1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47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39" y="-3193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ytuł 1"/>
          <p:cNvSpPr txBox="1">
            <a:spLocks/>
          </p:cNvSpPr>
          <p:nvPr/>
        </p:nvSpPr>
        <p:spPr>
          <a:xfrm>
            <a:off x="1166980" y="404664"/>
            <a:ext cx="6696744" cy="908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Projekty wybrane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 PBO 2018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479975"/>
              </p:ext>
            </p:extLst>
          </p:nvPr>
        </p:nvGraphicFramePr>
        <p:xfrm>
          <a:off x="1835696" y="1268760"/>
          <a:ext cx="4842488" cy="5012997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tblPr>
              <a:tblGrid>
                <a:gridCol w="316968"/>
                <a:gridCol w="3293271"/>
                <a:gridCol w="1232249"/>
              </a:tblGrid>
              <a:tr h="2022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Arial"/>
                        </a:rPr>
                        <a:t>Lp.</a:t>
                      </a:r>
                      <a:endParaRPr lang="pl-PL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Arial"/>
                        </a:rPr>
                        <a:t>Nazwa projektu</a:t>
                      </a:r>
                      <a:endParaRPr lang="pl-PL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Arial"/>
                        </a:rPr>
                        <a:t>Lokalizacja</a:t>
                      </a:r>
                      <a:endParaRPr lang="pl-PL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4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Centralny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plac zabaw dla dzieci przy obiektach sportowych </a:t>
                      </a: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Orlik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, ul. Przemkowska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Polkowice Dolne</a:t>
                      </a:r>
                      <a:endParaRPr lang="pl-PL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44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Zielona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Ulica w trosce o zdrowie i bezpieczeństwo </a:t>
                      </a: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mieszkańców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ulicy Ociosowej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</a:t>
                      </a: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</a:t>
                      </a: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. Gwarków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7228"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Lepsze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Polkowice: miasto przyjazne rowerzystom!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Polkowice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7228"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Zawsze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w kontakcie – Lepsze Polkowice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Polkowice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7228"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5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Parawany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przeciwsłoneczne – Park miejski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Stare Miasto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65971">
                <a:tc>
                  <a:txBody>
                    <a:bodyPr/>
                    <a:lstStyle/>
                    <a:p>
                      <a:pPr algn="ctr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6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Wybieg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dla psów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</a:t>
                      </a: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</a:t>
                      </a: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. Dąbrowskiego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7228"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7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Modernizacja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boisk przy ul. Modrzewiowej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</a:t>
                      </a: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</a:t>
                      </a: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. Polanka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7228"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8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Oświetlenie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drogi gminnej działka 78/1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Jędrzychów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1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9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Zręcznościowy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plac zabaw w Komornikach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Komorniki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1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10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Komputer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, uczy, bawi i pomaga. 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Biedrzychowa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44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11 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Oświetlenie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placu piknikowego i placu zabaw w Moskorzynie </a:t>
                      </a: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(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nr działki 26/4) 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Moskorzyn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7228"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12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Siłownia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zewnętrzna w </a:t>
                      </a:r>
                      <a:r>
                        <a:rPr lang="pl-PL" sz="1000" b="1" kern="1200" dirty="0" err="1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Tarnówku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Tarnówek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7228"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Zakup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namiotów biesiadnych dla Nowej Wsi Lubińskiej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Nowa Wieś Lubińska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66412">
                <a:tc>
                  <a:txBody>
                    <a:bodyPr/>
                    <a:lstStyle/>
                    <a:p>
                      <a:pPr algn="ctr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14 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Wyjście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na taras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Pieszkowice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44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15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Wymiana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słupów oświetleniowych wraz oprawami w </a:t>
                      </a:r>
                      <a:endParaRPr lang="pl-PL" sz="1000" b="1" kern="1200" dirty="0" smtClean="0">
                        <a:solidFill>
                          <a:srgbClr val="254061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Kaźmierzowie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Kaźmierzów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60883"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16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Oświetlenie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ul. Myśliwskiej (od ul. Ptasiej do </a:t>
                      </a: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ul. Fabrycznej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)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Sobin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7228">
                <a:tc>
                  <a:txBody>
                    <a:bodyPr/>
                    <a:lstStyle/>
                    <a:p>
                      <a:pPr algn="ctr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17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</a:t>
                      </a:r>
                      <a:r>
                        <a:rPr lang="pl-PL" sz="1000" b="1" kern="1200" dirty="0" err="1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Trzebcz</a:t>
                      </a: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z tradycjami i w trosce o zdrowie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35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err="1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Trzebcz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4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18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Oświetlenie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boiska sportowego, placu zabaw oraz siłowni </a:t>
                      </a: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zewnętrznej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w Guzicach 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Guzice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07563">
                <a:tc>
                  <a:txBody>
                    <a:bodyPr/>
                    <a:lstStyle/>
                    <a:p>
                      <a:pPr algn="ctr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19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 Żuków </a:t>
                      </a:r>
                      <a:r>
                        <a:rPr lang="pl-PL" sz="1000" b="1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przyjazny dzieciom 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905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Żuków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6" marR="4866" marT="4866" marB="486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7010400" y="6489089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7</a:t>
            </a:fld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728" y="2204864"/>
            <a:ext cx="2351992" cy="429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1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6062" y="1918367"/>
            <a:ext cx="8750434" cy="4525963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endParaRPr lang="pl-PL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l-PL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pl-PL" sz="2800" b="1" dirty="0" smtClean="0">
                <a:solidFill>
                  <a:schemeClr val="bg1"/>
                </a:solidFill>
              </a:rPr>
              <a:t>	   </a:t>
            </a:r>
          </a:p>
          <a:p>
            <a:pPr marL="0" indent="0" algn="just">
              <a:buNone/>
            </a:pP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</a:t>
            </a:r>
            <a:r>
              <a:rPr lang="pl-P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2184</a:t>
            </a:r>
            <a:r>
              <a:rPr lang="pl-PL" sz="2800" b="1" dirty="0" smtClean="0">
                <a:solidFill>
                  <a:srgbClr val="00B0F0"/>
                </a:solidFill>
              </a:rPr>
              <a:t> </a:t>
            </a:r>
            <a:r>
              <a:rPr lang="pl-PL" sz="2800" b="1" dirty="0" smtClean="0">
                <a:solidFill>
                  <a:schemeClr val="bg1"/>
                </a:solidFill>
              </a:rPr>
              <a:t>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oddane głosy</a:t>
            </a:r>
            <a:endParaRPr lang="pl-PL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pl-PL" sz="2800" b="1" dirty="0" smtClean="0">
                <a:solidFill>
                  <a:schemeClr val="bg1"/>
                </a:solidFill>
              </a:rPr>
              <a:t>    	 </a:t>
            </a:r>
            <a:r>
              <a:rPr lang="pl-PL" sz="2800" b="1" dirty="0">
                <a:solidFill>
                  <a:schemeClr val="bg1"/>
                </a:solidFill>
              </a:rPr>
              <a:t> </a:t>
            </a:r>
            <a:r>
              <a:rPr lang="pl-PL" sz="2800" b="1" dirty="0" smtClean="0">
                <a:solidFill>
                  <a:schemeClr val="bg1"/>
                </a:solidFill>
              </a:rPr>
              <a:t>      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</a:t>
            </a:r>
            <a:r>
              <a:rPr lang="pl-PL" sz="2800" b="1" dirty="0" smtClean="0">
                <a:solidFill>
                  <a:schemeClr val="bg1"/>
                </a:solidFill>
              </a:rPr>
              <a:t> 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zgłoszone projekty</a:t>
            </a:r>
            <a:endParaRPr lang="pl-PL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pl-PL" sz="2800" b="1" dirty="0" smtClean="0">
                <a:solidFill>
                  <a:schemeClr val="bg1"/>
                </a:solidFill>
              </a:rPr>
              <a:t>    	        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r>
              <a:rPr lang="pl-PL" sz="2800" b="1" dirty="0" smtClean="0">
                <a:solidFill>
                  <a:srgbClr val="00B0F0"/>
                </a:solidFill>
              </a:rPr>
              <a:t> </a:t>
            </a:r>
            <a:r>
              <a:rPr lang="pl-PL" sz="2800" b="1" dirty="0" smtClean="0">
                <a:solidFill>
                  <a:schemeClr val="bg1"/>
                </a:solidFill>
              </a:rPr>
              <a:t>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projektów wybranych do realizacji </a:t>
            </a:r>
          </a:p>
          <a:p>
            <a:pPr marL="0" indent="0">
              <a:buNone/>
            </a:pP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l-PL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ponad 800 tys. zł  </a:t>
            </a:r>
            <a:r>
              <a:rPr lang="pl-PL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koszt zrealizowanych projektów</a:t>
            </a:r>
            <a:endParaRPr lang="pl-PL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997774" y="6492875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8</a:t>
            </a:fld>
            <a:endParaRPr lang="pl-PL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7728" y="17506564"/>
            <a:ext cx="37131776" cy="185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a.dziedzic\Desktop\PBO 2019\20191203_1312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13373"/>
            <a:ext cx="2163190" cy="1462091"/>
          </a:xfrm>
          <a:prstGeom prst="rect">
            <a:avLst/>
          </a:prstGeom>
          <a:noFill/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.dziedzic\Desktop\PBO 2019\tyrolk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75" y="1746394"/>
            <a:ext cx="2298523" cy="1440160"/>
          </a:xfrm>
          <a:prstGeom prst="rect">
            <a:avLst/>
          </a:prstGeom>
          <a:noFill/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Tytuł 1"/>
          <p:cNvSpPr txBox="1">
            <a:spLocks/>
          </p:cNvSpPr>
          <p:nvPr/>
        </p:nvSpPr>
        <p:spPr>
          <a:xfrm>
            <a:off x="461962" y="5532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Poprzednie edycje</a:t>
            </a:r>
            <a:endParaRPr lang="pl-PL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619944" y="2357264"/>
            <a:ext cx="1872208" cy="523220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pl-PL" sz="2800" b="1" u="sng" dirty="0" smtClean="0">
                <a:solidFill>
                  <a:srgbClr val="7030A0"/>
                </a:solidFill>
              </a:rPr>
              <a:t>PBO 2019</a:t>
            </a:r>
            <a:endParaRPr lang="pl-PL" sz="2800" b="1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8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031210" y="6492875"/>
            <a:ext cx="2133600" cy="365125"/>
          </a:xfrm>
        </p:spPr>
        <p:txBody>
          <a:bodyPr/>
          <a:lstStyle/>
          <a:p>
            <a:fld id="{BBCB091C-BB08-4349-84EC-F5332D01F2BE}" type="slidenum">
              <a:rPr lang="pl-PL" smtClean="0">
                <a:solidFill>
                  <a:srgbClr val="7030A0"/>
                </a:solidFill>
              </a:rPr>
              <a:pPr/>
              <a:t>9</a:t>
            </a:fld>
            <a:endParaRPr lang="pl-PL" dirty="0">
              <a:solidFill>
                <a:srgbClr val="7030A0"/>
              </a:solidFill>
            </a:endParaRPr>
          </a:p>
        </p:txBody>
      </p:sp>
      <p:graphicFrame>
        <p:nvGraphicFramePr>
          <p:cNvPr id="5" name="Symbol zastępczy zawartości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8308016"/>
              </p:ext>
            </p:extLst>
          </p:nvPr>
        </p:nvGraphicFramePr>
        <p:xfrm>
          <a:off x="2771800" y="1556792"/>
          <a:ext cx="4536504" cy="4699540"/>
        </p:xfrm>
        <a:graphic>
          <a:graphicData uri="http://schemas.openxmlformats.org/drawingml/2006/table">
            <a:tbl>
              <a:tblPr firstRow="1" firstCol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tblPr>
              <a:tblGrid>
                <a:gridCol w="300120"/>
                <a:gridCol w="3082862"/>
                <a:gridCol w="1153522"/>
              </a:tblGrid>
              <a:tr h="287294"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Arial"/>
                        </a:rPr>
                        <a:t>Lp.</a:t>
                      </a:r>
                      <a:endParaRPr lang="pl-PL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Arial"/>
                        </a:rPr>
                        <a:t>Nazwa projektu</a:t>
                      </a:r>
                      <a:endParaRPr lang="pl-PL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Arial"/>
                        </a:rPr>
                        <a:t>Lokalizacja</a:t>
                      </a:r>
                      <a:endParaRPr lang="pl-PL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1739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Plac</a:t>
                      </a:r>
                      <a:r>
                        <a:rPr lang="pl-PL" sz="1000" b="1" kern="1200" baseline="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zabaw na działce  nr 870 w wyznaczonym obszarze przy ul.  Owocowej – Cytrynowej 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</a:t>
                      </a: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Polkowice Dolne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44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Budowa szaty roślinnej – aleja </a:t>
                      </a:r>
                      <a:r>
                        <a:rPr lang="pl-PL" sz="1000" b="1" kern="1200" dirty="0" err="1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Polankowa</a:t>
                      </a: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wraz ze zjazdem linowym (</a:t>
                      </a:r>
                      <a:r>
                        <a:rPr lang="pl-PL" sz="1000" b="1" kern="1200" dirty="0" err="1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tyrolką</a:t>
                      </a: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) w Polkowicach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</a:t>
                      </a: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Polanka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38265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Lepsze Polkowice – Zielona alejka w Rynku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Stare Miasto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60940">
                <a:tc>
                  <a:txBody>
                    <a:bodyPr/>
                    <a:lstStyle/>
                    <a:p>
                      <a:pPr algn="ctr">
                        <a:lnSpc>
                          <a:spcPts val="115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5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Rowerowy</a:t>
                      </a:r>
                      <a:r>
                        <a:rPr lang="pl-PL" sz="1000" b="1" kern="1200" baseline="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 plac zabaw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5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Os. Polkowice  Dolne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082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5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Zatoka autobusowa w </a:t>
                      </a:r>
                      <a:r>
                        <a:rPr lang="pl-PL" sz="1000" b="1" kern="1200" dirty="0" err="1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Biedrzychowej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Biedrzychowa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57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6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Siłownia zewnętrzna w Dąbrowie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Dąbrowa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0896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7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Poprawa stanu drogi gminnej w miejscowości Jędrzychów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Jędrzychów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082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8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Podniesienie</a:t>
                      </a:r>
                      <a:r>
                        <a:rPr lang="pl-PL" sz="1000" b="1" kern="1200" baseline="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 standardu świetlicy wiejskiej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Komorniki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0896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9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Modernizacja</a:t>
                      </a:r>
                      <a:r>
                        <a:rPr lang="pl-PL" sz="1000" b="1" kern="1200" baseline="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 oświetlenia poprzez montaż opraw LED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Kaźmierzów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31739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10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Zagospodarowanie terenu przy świetlicy wiejskiej w Moskorzynie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Moskorzyn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31739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11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Montaż klimatyzacji w świetlicy wiejskiej w Nowej Wsi Lubińskiej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Nowa Wieś Lubińska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0896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12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Wyposażenie</a:t>
                      </a:r>
                      <a:r>
                        <a:rPr lang="pl-PL" sz="1000" b="1" kern="1200" baseline="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 placu piknikowego w parku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Sobin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44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13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Montaż klimatyzatorów w świetlicy wiejskiej w Suchej Górnej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Sucha Górna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0896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14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Modernizacja placu zabaw w </a:t>
                      </a:r>
                      <a:r>
                        <a:rPr lang="pl-PL" sz="1000" b="1" kern="1200" dirty="0" err="1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Tarnówku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Tarnówek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44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15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Nowoczesna świetlica wiejska – praktyczne wyposażenie kuchni 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err="1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Trzebcz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0896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16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Modernizacja świetlicy 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Żelazny Most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0896">
                <a:tc>
                  <a:txBody>
                    <a:bodyPr/>
                    <a:lstStyle/>
                    <a:p>
                      <a:pPr algn="ctr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17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b="1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Klimatyzacja w świetlicy w Żukowie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pl-PL" sz="1000" kern="1200" dirty="0" smtClean="0">
                          <a:solidFill>
                            <a:srgbClr val="254061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Żuków</a:t>
                      </a:r>
                      <a:endParaRPr lang="pl-PL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6" name="Tytuł 1"/>
          <p:cNvSpPr txBox="1">
            <a:spLocks/>
          </p:cNvSpPr>
          <p:nvPr/>
        </p:nvSpPr>
        <p:spPr>
          <a:xfrm>
            <a:off x="1547664" y="548680"/>
            <a:ext cx="6696744" cy="908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Projekty wybrane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w PBO 2019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24" y="1700808"/>
            <a:ext cx="2702504" cy="4904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25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6125</TotalTime>
  <Words>2107</Words>
  <Application>Microsoft Office PowerPoint</Application>
  <PresentationFormat>Pokaz na ekranie (4:3)</PresentationFormat>
  <Paragraphs>667</Paragraphs>
  <Slides>31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Prezentacja programu PowerPoint</vt:lpstr>
      <vt:lpstr>TO JUŻ VII EDYCJA!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PBO 2023</vt:lpstr>
      <vt:lpstr>Osoby odpowiedzialne za przeprowadzenie PBO 2023  </vt:lpstr>
      <vt:lpstr>Prezentacja programu PowerPoint</vt:lpstr>
      <vt:lpstr>PODMIOTY ZAANGAŻOWANE W PRZEPROWADZENIE PBO 2023  </vt:lpstr>
      <vt:lpstr>Od pomysłu  do realizacji (harmonogram PBO2022)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Uzupełnianie braków i wnoszenie odwołań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Dziedzic</dc:creator>
  <cp:lastModifiedBy>Anna Dziedzic</cp:lastModifiedBy>
  <cp:revision>447</cp:revision>
  <cp:lastPrinted>2022-05-06T11:31:23Z</cp:lastPrinted>
  <dcterms:created xsi:type="dcterms:W3CDTF">2018-03-29T10:50:56Z</dcterms:created>
  <dcterms:modified xsi:type="dcterms:W3CDTF">2022-05-09T07:25:27Z</dcterms:modified>
</cp:coreProperties>
</file>